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8" r:id="rId6"/>
    <p:sldId id="259" r:id="rId7"/>
    <p:sldId id="260" r:id="rId8"/>
    <p:sldId id="261" r:id="rId9"/>
    <p:sldId id="262" r:id="rId10"/>
    <p:sldId id="263" r:id="rId11"/>
    <p:sldId id="265" r:id="rId12"/>
    <p:sldId id="257" r:id="rId13"/>
    <p:sldId id="264"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143613-2CBF-444B-BC37-079ABCF4783D}">
          <p14:sldIdLst>
            <p14:sldId id="256"/>
            <p14:sldId id="258"/>
            <p14:sldId id="259"/>
            <p14:sldId id="260"/>
            <p14:sldId id="261"/>
            <p14:sldId id="262"/>
            <p14:sldId id="263"/>
            <p14:sldId id="265"/>
            <p14:sldId id="257"/>
            <p14:sldId id="264"/>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2D8"/>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335D1-F90C-499E-B1F3-8C047E9BD68F}" v="2" dt="2026-02-19T11:31:49.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617" autoAdjust="0"/>
  </p:normalViewPr>
  <p:slideViewPr>
    <p:cSldViewPr snapToGrid="0">
      <p:cViewPr varScale="1">
        <p:scale>
          <a:sx n="72" d="100"/>
          <a:sy n="72" d="100"/>
        </p:scale>
        <p:origin x="2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travers" userId="S::matraversd@ucscollegegroup.ac.uk::92d04e5a-62a3-43cc-b4be-3dad4c5dd0ea" providerId="AD" clId="Web-{992335D1-F90C-499E-B1F3-8C047E9BD68F}"/>
    <pc:docChg chg="modSld">
      <pc:chgData name="David Matravers" userId="S::matraversd@ucscollegegroup.ac.uk::92d04e5a-62a3-43cc-b4be-3dad4c5dd0ea" providerId="AD" clId="Web-{992335D1-F90C-499E-B1F3-8C047E9BD68F}" dt="2026-02-19T11:31:49.417" v="1" actId="1076"/>
      <pc:docMkLst>
        <pc:docMk/>
      </pc:docMkLst>
      <pc:sldChg chg="modSp">
        <pc:chgData name="David Matravers" userId="S::matraversd@ucscollegegroup.ac.uk::92d04e5a-62a3-43cc-b4be-3dad4c5dd0ea" providerId="AD" clId="Web-{992335D1-F90C-499E-B1F3-8C047E9BD68F}" dt="2026-02-19T11:31:49.417" v="1" actId="1076"/>
        <pc:sldMkLst>
          <pc:docMk/>
          <pc:sldMk cId="108416293" sldId="261"/>
        </pc:sldMkLst>
        <pc:picChg chg="mod">
          <ac:chgData name="David Matravers" userId="S::matraversd@ucscollegegroup.ac.uk::92d04e5a-62a3-43cc-b4be-3dad4c5dd0ea" providerId="AD" clId="Web-{992335D1-F90C-499E-B1F3-8C047E9BD68F}" dt="2026-02-19T11:31:49.417" v="1" actId="1076"/>
          <ac:picMkLst>
            <pc:docMk/>
            <pc:sldMk cId="108416293" sldId="261"/>
            <ac:picMk id="13" creationId="{A5E3A1FF-355D-D75D-2718-4ECB9317162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F60E1-9CDB-471C-9C5B-CC99004BAE1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D4CABD-677D-4220-8CF9-7C117F8F7334}">
      <dgm:prSet/>
      <dgm:spPr/>
      <dgm:t>
        <a:bodyPr/>
        <a:lstStyle/>
        <a:p>
          <a:pPr>
            <a:lnSpc>
              <a:spcPct val="100000"/>
            </a:lnSpc>
          </a:pPr>
          <a:r>
            <a:rPr lang="en-GB"/>
            <a:t>This presentation examines the Unicorn Badminton Club website, to understand how usable and accessible it is, while carefully looking into how to improve its performance.</a:t>
          </a:r>
          <a:endParaRPr lang="en-US"/>
        </a:p>
      </dgm:t>
    </dgm:pt>
    <dgm:pt modelId="{EB271617-3E06-44FA-A21B-C5C0D4AE2367}" type="parTrans" cxnId="{C6BAFEE3-3A8C-4A61-B6FA-9F0128B564BD}">
      <dgm:prSet/>
      <dgm:spPr/>
      <dgm:t>
        <a:bodyPr/>
        <a:lstStyle/>
        <a:p>
          <a:endParaRPr lang="en-US"/>
        </a:p>
      </dgm:t>
    </dgm:pt>
    <dgm:pt modelId="{C8BDA3B0-BD11-483A-B2C4-971EC5A644AF}" type="sibTrans" cxnId="{C6BAFEE3-3A8C-4A61-B6FA-9F0128B564BD}">
      <dgm:prSet/>
      <dgm:spPr/>
      <dgm:t>
        <a:bodyPr/>
        <a:lstStyle/>
        <a:p>
          <a:endParaRPr lang="en-US"/>
        </a:p>
      </dgm:t>
    </dgm:pt>
    <dgm:pt modelId="{A91130A8-1743-467D-A5B9-D886348642B6}">
      <dgm:prSet/>
      <dgm:spPr/>
      <dgm:t>
        <a:bodyPr/>
        <a:lstStyle/>
        <a:p>
          <a:pPr>
            <a:lnSpc>
              <a:spcPct val="100000"/>
            </a:lnSpc>
          </a:pPr>
          <a:r>
            <a:rPr lang="en-GB"/>
            <a:t>It also considers how effectively the site communicates its purpose, assessing whether the current design, content, and structure of the content support the club’s goals.</a:t>
          </a:r>
          <a:endParaRPr lang="en-US"/>
        </a:p>
      </dgm:t>
    </dgm:pt>
    <dgm:pt modelId="{C1A4CAE2-BD25-40B2-B930-8453EF5E7F4B}" type="parTrans" cxnId="{8B79B1DC-CD1E-4727-9147-574AAEE7DCB2}">
      <dgm:prSet/>
      <dgm:spPr/>
      <dgm:t>
        <a:bodyPr/>
        <a:lstStyle/>
        <a:p>
          <a:endParaRPr lang="en-US"/>
        </a:p>
      </dgm:t>
    </dgm:pt>
    <dgm:pt modelId="{9011B50C-38CB-465A-89A8-71141A229DC6}" type="sibTrans" cxnId="{8B79B1DC-CD1E-4727-9147-574AAEE7DCB2}">
      <dgm:prSet/>
      <dgm:spPr/>
      <dgm:t>
        <a:bodyPr/>
        <a:lstStyle/>
        <a:p>
          <a:endParaRPr lang="en-US"/>
        </a:p>
      </dgm:t>
    </dgm:pt>
    <dgm:pt modelId="{0C1AEF6E-02E4-451B-952D-C8F0086A6837}">
      <dgm:prSet/>
      <dgm:spPr/>
      <dgm:t>
        <a:bodyPr/>
        <a:lstStyle/>
        <a:p>
          <a:pPr>
            <a:lnSpc>
              <a:spcPct val="100000"/>
            </a:lnSpc>
          </a:pPr>
          <a:r>
            <a:rPr lang="en-GB"/>
            <a:t>By analysing these areas, the presentation aims to highlight weaknesses, suggesting improvements that would help modernise the club’s digital presence and better support its members.</a:t>
          </a:r>
          <a:endParaRPr lang="en-US"/>
        </a:p>
      </dgm:t>
    </dgm:pt>
    <dgm:pt modelId="{7B06CF1C-89E6-4854-BC5D-528E52862222}" type="parTrans" cxnId="{EA5771C4-113F-4F79-8912-C0768B6669B2}">
      <dgm:prSet/>
      <dgm:spPr/>
      <dgm:t>
        <a:bodyPr/>
        <a:lstStyle/>
        <a:p>
          <a:endParaRPr lang="en-US"/>
        </a:p>
      </dgm:t>
    </dgm:pt>
    <dgm:pt modelId="{292C5CEA-CF4C-436A-95AB-2BB7676A1565}" type="sibTrans" cxnId="{EA5771C4-113F-4F79-8912-C0768B6669B2}">
      <dgm:prSet/>
      <dgm:spPr/>
      <dgm:t>
        <a:bodyPr/>
        <a:lstStyle/>
        <a:p>
          <a:endParaRPr lang="en-US"/>
        </a:p>
      </dgm:t>
    </dgm:pt>
    <dgm:pt modelId="{C1F19A8A-F7B2-4312-86F8-2D756EBED825}" type="pres">
      <dgm:prSet presAssocID="{04CF60E1-9CDB-471C-9C5B-CC99004BAE1B}" presName="root" presStyleCnt="0">
        <dgm:presLayoutVars>
          <dgm:dir/>
          <dgm:resizeHandles val="exact"/>
        </dgm:presLayoutVars>
      </dgm:prSet>
      <dgm:spPr/>
    </dgm:pt>
    <dgm:pt modelId="{054A60A0-3511-462D-A31D-BB94C3CD183E}" type="pres">
      <dgm:prSet presAssocID="{6FD4CABD-677D-4220-8CF9-7C117F8F7334}" presName="compNode" presStyleCnt="0"/>
      <dgm:spPr/>
    </dgm:pt>
    <dgm:pt modelId="{3B12BC17-327C-455D-A041-DCED772EA64E}" type="pres">
      <dgm:prSet presAssocID="{6FD4CABD-677D-4220-8CF9-7C117F8F7334}" presName="bgRect" presStyleLbl="bgShp" presStyleIdx="0" presStyleCnt="3"/>
      <dgm:spPr/>
    </dgm:pt>
    <dgm:pt modelId="{552800AE-A358-4928-A3D8-061B8ADBE01D}" type="pres">
      <dgm:prSet presAssocID="{6FD4CABD-677D-4220-8CF9-7C117F8F73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nicorn"/>
        </a:ext>
      </dgm:extLst>
    </dgm:pt>
    <dgm:pt modelId="{2A4CDF23-7933-49D3-AADE-F0527D2B6588}" type="pres">
      <dgm:prSet presAssocID="{6FD4CABD-677D-4220-8CF9-7C117F8F7334}" presName="spaceRect" presStyleCnt="0"/>
      <dgm:spPr/>
    </dgm:pt>
    <dgm:pt modelId="{F4009E42-A452-4705-BF73-646D086C5635}" type="pres">
      <dgm:prSet presAssocID="{6FD4CABD-677D-4220-8CF9-7C117F8F7334}" presName="parTx" presStyleLbl="revTx" presStyleIdx="0" presStyleCnt="3">
        <dgm:presLayoutVars>
          <dgm:chMax val="0"/>
          <dgm:chPref val="0"/>
        </dgm:presLayoutVars>
      </dgm:prSet>
      <dgm:spPr/>
    </dgm:pt>
    <dgm:pt modelId="{C237D9C8-5E6E-4B2C-AC57-6B0DB3952C39}" type="pres">
      <dgm:prSet presAssocID="{C8BDA3B0-BD11-483A-B2C4-971EC5A644AF}" presName="sibTrans" presStyleCnt="0"/>
      <dgm:spPr/>
    </dgm:pt>
    <dgm:pt modelId="{6BAECF5A-C2C6-4DA8-9BDB-F76CC65B956C}" type="pres">
      <dgm:prSet presAssocID="{A91130A8-1743-467D-A5B9-D886348642B6}" presName="compNode" presStyleCnt="0"/>
      <dgm:spPr/>
    </dgm:pt>
    <dgm:pt modelId="{D976253D-8186-4DE8-822A-54BE045A007F}" type="pres">
      <dgm:prSet presAssocID="{A91130A8-1743-467D-A5B9-D886348642B6}" presName="bgRect" presStyleLbl="bgShp" presStyleIdx="1" presStyleCnt="3"/>
      <dgm:spPr/>
    </dgm:pt>
    <dgm:pt modelId="{270FFBB8-60EB-4869-A7FE-4CB0357AD06D}" type="pres">
      <dgm:prSet presAssocID="{A91130A8-1743-467D-A5B9-D886348642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0DD3641E-D5A5-4823-9208-CD50D90C05D9}" type="pres">
      <dgm:prSet presAssocID="{A91130A8-1743-467D-A5B9-D886348642B6}" presName="spaceRect" presStyleCnt="0"/>
      <dgm:spPr/>
    </dgm:pt>
    <dgm:pt modelId="{086B57BB-FE50-4627-9A97-DFED482177DF}" type="pres">
      <dgm:prSet presAssocID="{A91130A8-1743-467D-A5B9-D886348642B6}" presName="parTx" presStyleLbl="revTx" presStyleIdx="1" presStyleCnt="3">
        <dgm:presLayoutVars>
          <dgm:chMax val="0"/>
          <dgm:chPref val="0"/>
        </dgm:presLayoutVars>
      </dgm:prSet>
      <dgm:spPr/>
    </dgm:pt>
    <dgm:pt modelId="{FB409062-93A5-408C-8759-D0C940604146}" type="pres">
      <dgm:prSet presAssocID="{9011B50C-38CB-465A-89A8-71141A229DC6}" presName="sibTrans" presStyleCnt="0"/>
      <dgm:spPr/>
    </dgm:pt>
    <dgm:pt modelId="{86B5CD7B-B7E6-49D9-B98C-0A75BD9A60B7}" type="pres">
      <dgm:prSet presAssocID="{0C1AEF6E-02E4-451B-952D-C8F0086A6837}" presName="compNode" presStyleCnt="0"/>
      <dgm:spPr/>
    </dgm:pt>
    <dgm:pt modelId="{3542AFD7-C8A2-46BF-BC1F-2073FB55CA7F}" type="pres">
      <dgm:prSet presAssocID="{0C1AEF6E-02E4-451B-952D-C8F0086A6837}" presName="bgRect" presStyleLbl="bgShp" presStyleIdx="2" presStyleCnt="3"/>
      <dgm:spPr/>
    </dgm:pt>
    <dgm:pt modelId="{B5EE0C3E-3DEA-4DE6-9B9C-3091F4EED2E7}" type="pres">
      <dgm:prSet presAssocID="{0C1AEF6E-02E4-451B-952D-C8F0086A68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DCC44DEE-71B9-4D0B-A0B7-78053EA541DB}" type="pres">
      <dgm:prSet presAssocID="{0C1AEF6E-02E4-451B-952D-C8F0086A6837}" presName="spaceRect" presStyleCnt="0"/>
      <dgm:spPr/>
    </dgm:pt>
    <dgm:pt modelId="{496D02D0-C755-4154-8100-7D51F00C4552}" type="pres">
      <dgm:prSet presAssocID="{0C1AEF6E-02E4-451B-952D-C8F0086A6837}" presName="parTx" presStyleLbl="revTx" presStyleIdx="2" presStyleCnt="3">
        <dgm:presLayoutVars>
          <dgm:chMax val="0"/>
          <dgm:chPref val="0"/>
        </dgm:presLayoutVars>
      </dgm:prSet>
      <dgm:spPr/>
    </dgm:pt>
  </dgm:ptLst>
  <dgm:cxnLst>
    <dgm:cxn modelId="{76DE3756-9580-4A4B-A911-06A663F546BE}" type="presOf" srcId="{6FD4CABD-677D-4220-8CF9-7C117F8F7334}" destId="{F4009E42-A452-4705-BF73-646D086C5635}" srcOrd="0" destOrd="0" presId="urn:microsoft.com/office/officeart/2018/2/layout/IconVerticalSolidList"/>
    <dgm:cxn modelId="{971EF288-EC26-4ADD-94B0-DFFDB75C8653}" type="presOf" srcId="{A91130A8-1743-467D-A5B9-D886348642B6}" destId="{086B57BB-FE50-4627-9A97-DFED482177DF}" srcOrd="0" destOrd="0" presId="urn:microsoft.com/office/officeart/2018/2/layout/IconVerticalSolidList"/>
    <dgm:cxn modelId="{5FC0ABB5-2549-447A-8928-46DC3DF26CEA}" type="presOf" srcId="{0C1AEF6E-02E4-451B-952D-C8F0086A6837}" destId="{496D02D0-C755-4154-8100-7D51F00C4552}" srcOrd="0" destOrd="0" presId="urn:microsoft.com/office/officeart/2018/2/layout/IconVerticalSolidList"/>
    <dgm:cxn modelId="{EA5771C4-113F-4F79-8912-C0768B6669B2}" srcId="{04CF60E1-9CDB-471C-9C5B-CC99004BAE1B}" destId="{0C1AEF6E-02E4-451B-952D-C8F0086A6837}" srcOrd="2" destOrd="0" parTransId="{7B06CF1C-89E6-4854-BC5D-528E52862222}" sibTransId="{292C5CEA-CF4C-436A-95AB-2BB7676A1565}"/>
    <dgm:cxn modelId="{72058AD8-7D18-4F38-8678-83427911BDAB}" type="presOf" srcId="{04CF60E1-9CDB-471C-9C5B-CC99004BAE1B}" destId="{C1F19A8A-F7B2-4312-86F8-2D756EBED825}" srcOrd="0" destOrd="0" presId="urn:microsoft.com/office/officeart/2018/2/layout/IconVerticalSolidList"/>
    <dgm:cxn modelId="{8B79B1DC-CD1E-4727-9147-574AAEE7DCB2}" srcId="{04CF60E1-9CDB-471C-9C5B-CC99004BAE1B}" destId="{A91130A8-1743-467D-A5B9-D886348642B6}" srcOrd="1" destOrd="0" parTransId="{C1A4CAE2-BD25-40B2-B930-8453EF5E7F4B}" sibTransId="{9011B50C-38CB-465A-89A8-71141A229DC6}"/>
    <dgm:cxn modelId="{C6BAFEE3-3A8C-4A61-B6FA-9F0128B564BD}" srcId="{04CF60E1-9CDB-471C-9C5B-CC99004BAE1B}" destId="{6FD4CABD-677D-4220-8CF9-7C117F8F7334}" srcOrd="0" destOrd="0" parTransId="{EB271617-3E06-44FA-A21B-C5C0D4AE2367}" sibTransId="{C8BDA3B0-BD11-483A-B2C4-971EC5A644AF}"/>
    <dgm:cxn modelId="{6B78DD00-07C4-4D39-80B8-DE095CB9EDD1}" type="presParOf" srcId="{C1F19A8A-F7B2-4312-86F8-2D756EBED825}" destId="{054A60A0-3511-462D-A31D-BB94C3CD183E}" srcOrd="0" destOrd="0" presId="urn:microsoft.com/office/officeart/2018/2/layout/IconVerticalSolidList"/>
    <dgm:cxn modelId="{B77BB9F2-FC4A-45F5-9733-10C8A30B79C5}" type="presParOf" srcId="{054A60A0-3511-462D-A31D-BB94C3CD183E}" destId="{3B12BC17-327C-455D-A041-DCED772EA64E}" srcOrd="0" destOrd="0" presId="urn:microsoft.com/office/officeart/2018/2/layout/IconVerticalSolidList"/>
    <dgm:cxn modelId="{1D733AE1-8DD3-43A5-AC2F-994E3C9A8B16}" type="presParOf" srcId="{054A60A0-3511-462D-A31D-BB94C3CD183E}" destId="{552800AE-A358-4928-A3D8-061B8ADBE01D}" srcOrd="1" destOrd="0" presId="urn:microsoft.com/office/officeart/2018/2/layout/IconVerticalSolidList"/>
    <dgm:cxn modelId="{D23FD20A-D436-4F1B-A97A-0FD443A38EEF}" type="presParOf" srcId="{054A60A0-3511-462D-A31D-BB94C3CD183E}" destId="{2A4CDF23-7933-49D3-AADE-F0527D2B6588}" srcOrd="2" destOrd="0" presId="urn:microsoft.com/office/officeart/2018/2/layout/IconVerticalSolidList"/>
    <dgm:cxn modelId="{EB736C22-6FA5-416A-B08C-CD236136DD7B}" type="presParOf" srcId="{054A60A0-3511-462D-A31D-BB94C3CD183E}" destId="{F4009E42-A452-4705-BF73-646D086C5635}" srcOrd="3" destOrd="0" presId="urn:microsoft.com/office/officeart/2018/2/layout/IconVerticalSolidList"/>
    <dgm:cxn modelId="{0076B418-F960-4CBE-9F50-1D138FFAEDB1}" type="presParOf" srcId="{C1F19A8A-F7B2-4312-86F8-2D756EBED825}" destId="{C237D9C8-5E6E-4B2C-AC57-6B0DB3952C39}" srcOrd="1" destOrd="0" presId="urn:microsoft.com/office/officeart/2018/2/layout/IconVerticalSolidList"/>
    <dgm:cxn modelId="{A37997BC-BA6E-405B-B019-41AE4A4E6BD2}" type="presParOf" srcId="{C1F19A8A-F7B2-4312-86F8-2D756EBED825}" destId="{6BAECF5A-C2C6-4DA8-9BDB-F76CC65B956C}" srcOrd="2" destOrd="0" presId="urn:microsoft.com/office/officeart/2018/2/layout/IconVerticalSolidList"/>
    <dgm:cxn modelId="{5861E905-3FBB-4DB0-B611-A5A2AA3DFB11}" type="presParOf" srcId="{6BAECF5A-C2C6-4DA8-9BDB-F76CC65B956C}" destId="{D976253D-8186-4DE8-822A-54BE045A007F}" srcOrd="0" destOrd="0" presId="urn:microsoft.com/office/officeart/2018/2/layout/IconVerticalSolidList"/>
    <dgm:cxn modelId="{58E15667-20B6-4B52-B16D-AB07DE42D236}" type="presParOf" srcId="{6BAECF5A-C2C6-4DA8-9BDB-F76CC65B956C}" destId="{270FFBB8-60EB-4869-A7FE-4CB0357AD06D}" srcOrd="1" destOrd="0" presId="urn:microsoft.com/office/officeart/2018/2/layout/IconVerticalSolidList"/>
    <dgm:cxn modelId="{5C44F780-8601-446A-9F7F-6E7A4E2D5296}" type="presParOf" srcId="{6BAECF5A-C2C6-4DA8-9BDB-F76CC65B956C}" destId="{0DD3641E-D5A5-4823-9208-CD50D90C05D9}" srcOrd="2" destOrd="0" presId="urn:microsoft.com/office/officeart/2018/2/layout/IconVerticalSolidList"/>
    <dgm:cxn modelId="{A0A453DF-2BE3-4809-9C16-6D2066AC9681}" type="presParOf" srcId="{6BAECF5A-C2C6-4DA8-9BDB-F76CC65B956C}" destId="{086B57BB-FE50-4627-9A97-DFED482177DF}" srcOrd="3" destOrd="0" presId="urn:microsoft.com/office/officeart/2018/2/layout/IconVerticalSolidList"/>
    <dgm:cxn modelId="{26417211-013C-4530-8EA4-E2516A3F2851}" type="presParOf" srcId="{C1F19A8A-F7B2-4312-86F8-2D756EBED825}" destId="{FB409062-93A5-408C-8759-D0C940604146}" srcOrd="3" destOrd="0" presId="urn:microsoft.com/office/officeart/2018/2/layout/IconVerticalSolidList"/>
    <dgm:cxn modelId="{ABB59355-2774-466C-954F-55799406A8A0}" type="presParOf" srcId="{C1F19A8A-F7B2-4312-86F8-2D756EBED825}" destId="{86B5CD7B-B7E6-49D9-B98C-0A75BD9A60B7}" srcOrd="4" destOrd="0" presId="urn:microsoft.com/office/officeart/2018/2/layout/IconVerticalSolidList"/>
    <dgm:cxn modelId="{FE18DADA-1786-4677-9F75-9182AAA24EEC}" type="presParOf" srcId="{86B5CD7B-B7E6-49D9-B98C-0A75BD9A60B7}" destId="{3542AFD7-C8A2-46BF-BC1F-2073FB55CA7F}" srcOrd="0" destOrd="0" presId="urn:microsoft.com/office/officeart/2018/2/layout/IconVerticalSolidList"/>
    <dgm:cxn modelId="{71C9B5DE-98DE-4DCB-A59B-BEC3BFC83277}" type="presParOf" srcId="{86B5CD7B-B7E6-49D9-B98C-0A75BD9A60B7}" destId="{B5EE0C3E-3DEA-4DE6-9B9C-3091F4EED2E7}" srcOrd="1" destOrd="0" presId="urn:microsoft.com/office/officeart/2018/2/layout/IconVerticalSolidList"/>
    <dgm:cxn modelId="{8A99E812-0EE5-497A-A1C1-53BB49BFC1D7}" type="presParOf" srcId="{86B5CD7B-B7E6-49D9-B98C-0A75BD9A60B7}" destId="{DCC44DEE-71B9-4D0B-A0B7-78053EA541DB}" srcOrd="2" destOrd="0" presId="urn:microsoft.com/office/officeart/2018/2/layout/IconVerticalSolidList"/>
    <dgm:cxn modelId="{51512F50-C924-4612-B676-CBC0C017436B}" type="presParOf" srcId="{86B5CD7B-B7E6-49D9-B98C-0A75BD9A60B7}" destId="{496D02D0-C755-4154-8100-7D51F00C45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CFD3C-DF7F-42EA-A239-67903721979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23C53F-CEB4-4175-BE49-58142AC42274}">
      <dgm:prSet/>
      <dgm:spPr/>
      <dgm:t>
        <a:bodyPr/>
        <a:lstStyle/>
        <a:p>
          <a:pPr>
            <a:lnSpc>
              <a:spcPct val="100000"/>
            </a:lnSpc>
          </a:pPr>
          <a:r>
            <a:rPr lang="en-GB" b="0" i="0" u="none" dirty="0"/>
            <a:t>The Unicorn Badminton Club is a ‘Small, friendly club of league and club players, students and coaches.’ they welcome adults and juniors regardless of whether they are casual or competitive players.</a:t>
          </a:r>
          <a:endParaRPr lang="en-US" b="0" i="0" u="none" dirty="0"/>
        </a:p>
      </dgm:t>
    </dgm:pt>
    <dgm:pt modelId="{D4A76790-BB75-476F-8DF1-679D9C423EFC}" type="parTrans" cxnId="{A1E41C67-3816-4A17-9EB1-21C2D71A9E0A}">
      <dgm:prSet/>
      <dgm:spPr/>
      <dgm:t>
        <a:bodyPr/>
        <a:lstStyle/>
        <a:p>
          <a:endParaRPr lang="en-US"/>
        </a:p>
      </dgm:t>
    </dgm:pt>
    <dgm:pt modelId="{A6A593AE-0594-4A9D-951E-191C0C3C4901}" type="sibTrans" cxnId="{A1E41C67-3816-4A17-9EB1-21C2D71A9E0A}">
      <dgm:prSet/>
      <dgm:spPr/>
      <dgm:t>
        <a:bodyPr/>
        <a:lstStyle/>
        <a:p>
          <a:endParaRPr lang="en-US"/>
        </a:p>
      </dgm:t>
    </dgm:pt>
    <dgm:pt modelId="{C856289C-B2E0-4F99-A9E1-3139C41B254E}">
      <dgm:prSet custT="1"/>
      <dgm:spPr/>
      <dgm:t>
        <a:bodyPr/>
        <a:lstStyle/>
        <a:p>
          <a:pPr>
            <a:lnSpc>
              <a:spcPct val="100000"/>
            </a:lnSpc>
          </a:pPr>
          <a:r>
            <a:rPr lang="en-GB" sz="1600" dirty="0"/>
            <a:t>The club focuses on providing the opportunity for people of all ages to learn how to play badminton, ‘to reach a good standard of play’ enabling progression into club and competitive play.</a:t>
          </a:r>
          <a:br>
            <a:rPr lang="en-GB" sz="1400" dirty="0"/>
          </a:br>
          <a:br>
            <a:rPr lang="en-GB" sz="1400" dirty="0"/>
          </a:br>
          <a:r>
            <a:rPr lang="en-GB" sz="1400" dirty="0"/>
            <a:t>A business objective is to increase the standard of play amongst Juniors as to push them into the ‘Improvers’ group, where the fee for membership increases from £45 to £65 </a:t>
          </a:r>
          <a:endParaRPr lang="en-US" sz="1400" dirty="0"/>
        </a:p>
      </dgm:t>
    </dgm:pt>
    <dgm:pt modelId="{37644277-ED44-4977-A532-934F9B85C7C0}" type="parTrans" cxnId="{F57610F5-A688-437C-A137-8D73BA0068E9}">
      <dgm:prSet/>
      <dgm:spPr/>
      <dgm:t>
        <a:bodyPr/>
        <a:lstStyle/>
        <a:p>
          <a:endParaRPr lang="en-US"/>
        </a:p>
      </dgm:t>
    </dgm:pt>
    <dgm:pt modelId="{02BC6AD6-8295-4915-AD29-54A2235A32EE}" type="sibTrans" cxnId="{F57610F5-A688-437C-A137-8D73BA0068E9}">
      <dgm:prSet/>
      <dgm:spPr/>
      <dgm:t>
        <a:bodyPr/>
        <a:lstStyle/>
        <a:p>
          <a:endParaRPr lang="en-US"/>
        </a:p>
      </dgm:t>
    </dgm:pt>
    <dgm:pt modelId="{10FE2D2C-7282-4D77-AF78-F9C83DB88B43}">
      <dgm:prSet/>
      <dgm:spPr/>
      <dgm:t>
        <a:bodyPr/>
        <a:lstStyle/>
        <a:p>
          <a:pPr>
            <a:lnSpc>
              <a:spcPct val="100000"/>
            </a:lnSpc>
          </a:pPr>
          <a:r>
            <a:rPr lang="en-GB" dirty="0"/>
            <a:t>Overall, the club’s success depends on attracting new members, retaining juniors pushing them into the ‘improvers’ group and presenting a professional website and social media’s that reflect the quality of service provided by the club.</a:t>
          </a:r>
          <a:endParaRPr lang="en-US" dirty="0"/>
        </a:p>
      </dgm:t>
    </dgm:pt>
    <dgm:pt modelId="{AC7625BF-DC2A-43DF-B77E-EEFF8C210C37}" type="parTrans" cxnId="{532C4FCC-3ECF-4227-B843-1B4EC7A9F752}">
      <dgm:prSet/>
      <dgm:spPr/>
      <dgm:t>
        <a:bodyPr/>
        <a:lstStyle/>
        <a:p>
          <a:endParaRPr lang="en-US"/>
        </a:p>
      </dgm:t>
    </dgm:pt>
    <dgm:pt modelId="{8C499DF0-BBF9-45B2-96DC-124BD8F7E0DE}" type="sibTrans" cxnId="{532C4FCC-3ECF-4227-B843-1B4EC7A9F752}">
      <dgm:prSet/>
      <dgm:spPr/>
      <dgm:t>
        <a:bodyPr/>
        <a:lstStyle/>
        <a:p>
          <a:endParaRPr lang="en-US"/>
        </a:p>
      </dgm:t>
    </dgm:pt>
    <dgm:pt modelId="{F31D2A0C-D0C8-4D3F-9E45-08C6F9CABAE7}" type="pres">
      <dgm:prSet presAssocID="{BD7CFD3C-DF7F-42EA-A239-679037219797}" presName="root" presStyleCnt="0">
        <dgm:presLayoutVars>
          <dgm:dir/>
          <dgm:resizeHandles val="exact"/>
        </dgm:presLayoutVars>
      </dgm:prSet>
      <dgm:spPr/>
    </dgm:pt>
    <dgm:pt modelId="{6A007EBF-73BA-4F6F-9CD3-4F72FBE6BCCD}" type="pres">
      <dgm:prSet presAssocID="{0F23C53F-CEB4-4175-BE49-58142AC42274}" presName="compNode" presStyleCnt="0"/>
      <dgm:spPr/>
    </dgm:pt>
    <dgm:pt modelId="{BE50FFF5-7369-4394-B218-212DCDBE2042}" type="pres">
      <dgm:prSet presAssocID="{0F23C53F-CEB4-4175-BE49-58142AC42274}" presName="bgRect" presStyleLbl="bgShp" presStyleIdx="0" presStyleCnt="3"/>
      <dgm:spPr/>
    </dgm:pt>
    <dgm:pt modelId="{2E7FAC90-E868-48FB-957A-512C69CF65D0}" type="pres">
      <dgm:prSet presAssocID="{0F23C53F-CEB4-4175-BE49-58142AC422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ying Cards"/>
        </a:ext>
      </dgm:extLst>
    </dgm:pt>
    <dgm:pt modelId="{6ECF3334-460E-47AD-8219-B73628F63D42}" type="pres">
      <dgm:prSet presAssocID="{0F23C53F-CEB4-4175-BE49-58142AC42274}" presName="spaceRect" presStyleCnt="0"/>
      <dgm:spPr/>
    </dgm:pt>
    <dgm:pt modelId="{5B55C36B-5C49-4BCB-9B7E-A50E69B59AB4}" type="pres">
      <dgm:prSet presAssocID="{0F23C53F-CEB4-4175-BE49-58142AC42274}" presName="parTx" presStyleLbl="revTx" presStyleIdx="0" presStyleCnt="3">
        <dgm:presLayoutVars>
          <dgm:chMax val="0"/>
          <dgm:chPref val="0"/>
        </dgm:presLayoutVars>
      </dgm:prSet>
      <dgm:spPr/>
    </dgm:pt>
    <dgm:pt modelId="{23762C52-01A8-4809-A42D-8B6691E8ADEC}" type="pres">
      <dgm:prSet presAssocID="{A6A593AE-0594-4A9D-951E-191C0C3C4901}" presName="sibTrans" presStyleCnt="0"/>
      <dgm:spPr/>
    </dgm:pt>
    <dgm:pt modelId="{FDCE9FD2-E1C4-478C-A335-DE90B4E2A051}" type="pres">
      <dgm:prSet presAssocID="{C856289C-B2E0-4F99-A9E1-3139C41B254E}" presName="compNode" presStyleCnt="0"/>
      <dgm:spPr/>
    </dgm:pt>
    <dgm:pt modelId="{ED29E02E-D85D-45C1-8561-6A8F24942B09}" type="pres">
      <dgm:prSet presAssocID="{C856289C-B2E0-4F99-A9E1-3139C41B254E}" presName="bgRect" presStyleLbl="bgShp" presStyleIdx="1" presStyleCnt="3"/>
      <dgm:spPr/>
    </dgm:pt>
    <dgm:pt modelId="{57783FBB-CD5D-4D42-97FD-0EC0B5405A84}" type="pres">
      <dgm:prSet presAssocID="{C856289C-B2E0-4F99-A9E1-3139C41B25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nnis"/>
        </a:ext>
      </dgm:extLst>
    </dgm:pt>
    <dgm:pt modelId="{C51BD2AC-5E84-44C8-85E0-BAAEC42E5331}" type="pres">
      <dgm:prSet presAssocID="{C856289C-B2E0-4F99-A9E1-3139C41B254E}" presName="spaceRect" presStyleCnt="0"/>
      <dgm:spPr/>
    </dgm:pt>
    <dgm:pt modelId="{6037EC16-AB74-42FB-8966-4B5E523FEDA8}" type="pres">
      <dgm:prSet presAssocID="{C856289C-B2E0-4F99-A9E1-3139C41B254E}" presName="parTx" presStyleLbl="revTx" presStyleIdx="1" presStyleCnt="3">
        <dgm:presLayoutVars>
          <dgm:chMax val="0"/>
          <dgm:chPref val="0"/>
        </dgm:presLayoutVars>
      </dgm:prSet>
      <dgm:spPr/>
    </dgm:pt>
    <dgm:pt modelId="{4CEEABF5-65CA-45E9-A4BC-B2CDDA820A5B}" type="pres">
      <dgm:prSet presAssocID="{02BC6AD6-8295-4915-AD29-54A2235A32EE}" presName="sibTrans" presStyleCnt="0"/>
      <dgm:spPr/>
    </dgm:pt>
    <dgm:pt modelId="{C870999E-406A-4D5D-84BB-3C7B2D679E05}" type="pres">
      <dgm:prSet presAssocID="{10FE2D2C-7282-4D77-AF78-F9C83DB88B43}" presName="compNode" presStyleCnt="0"/>
      <dgm:spPr/>
    </dgm:pt>
    <dgm:pt modelId="{1791E0D2-C878-449B-97EB-FED461E8AAE0}" type="pres">
      <dgm:prSet presAssocID="{10FE2D2C-7282-4D77-AF78-F9C83DB88B43}" presName="bgRect" presStyleLbl="bgShp" presStyleIdx="2" presStyleCnt="3"/>
      <dgm:spPr/>
    </dgm:pt>
    <dgm:pt modelId="{61CEAE72-CC9F-447C-A087-634D47A4D365}" type="pres">
      <dgm:prSet presAssocID="{10FE2D2C-7282-4D77-AF78-F9C83DB88B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C846C0F6-7EAE-40AA-8003-E5188DBC8FD8}" type="pres">
      <dgm:prSet presAssocID="{10FE2D2C-7282-4D77-AF78-F9C83DB88B43}" presName="spaceRect" presStyleCnt="0"/>
      <dgm:spPr/>
    </dgm:pt>
    <dgm:pt modelId="{7BDED32F-6D33-49A6-B2A8-391889F218D6}" type="pres">
      <dgm:prSet presAssocID="{10FE2D2C-7282-4D77-AF78-F9C83DB88B43}" presName="parTx" presStyleLbl="revTx" presStyleIdx="2" presStyleCnt="3">
        <dgm:presLayoutVars>
          <dgm:chMax val="0"/>
          <dgm:chPref val="0"/>
        </dgm:presLayoutVars>
      </dgm:prSet>
      <dgm:spPr/>
    </dgm:pt>
  </dgm:ptLst>
  <dgm:cxnLst>
    <dgm:cxn modelId="{708C0003-9B75-4E9F-A0A7-F8151ADADA07}" type="presOf" srcId="{10FE2D2C-7282-4D77-AF78-F9C83DB88B43}" destId="{7BDED32F-6D33-49A6-B2A8-391889F218D6}" srcOrd="0" destOrd="0" presId="urn:microsoft.com/office/officeart/2018/2/layout/IconVerticalSolidList"/>
    <dgm:cxn modelId="{A1E41C67-3816-4A17-9EB1-21C2D71A9E0A}" srcId="{BD7CFD3C-DF7F-42EA-A239-679037219797}" destId="{0F23C53F-CEB4-4175-BE49-58142AC42274}" srcOrd="0" destOrd="0" parTransId="{D4A76790-BB75-476F-8DF1-679D9C423EFC}" sibTransId="{A6A593AE-0594-4A9D-951E-191C0C3C4901}"/>
    <dgm:cxn modelId="{23A94D7E-A2B5-43EC-BED2-B288A08B2DEA}" type="presOf" srcId="{C856289C-B2E0-4F99-A9E1-3139C41B254E}" destId="{6037EC16-AB74-42FB-8966-4B5E523FEDA8}" srcOrd="0" destOrd="0" presId="urn:microsoft.com/office/officeart/2018/2/layout/IconVerticalSolidList"/>
    <dgm:cxn modelId="{2B36AE93-E552-405B-9031-89221ED61422}" type="presOf" srcId="{0F23C53F-CEB4-4175-BE49-58142AC42274}" destId="{5B55C36B-5C49-4BCB-9B7E-A50E69B59AB4}" srcOrd="0" destOrd="0" presId="urn:microsoft.com/office/officeart/2018/2/layout/IconVerticalSolidList"/>
    <dgm:cxn modelId="{532C4FCC-3ECF-4227-B843-1B4EC7A9F752}" srcId="{BD7CFD3C-DF7F-42EA-A239-679037219797}" destId="{10FE2D2C-7282-4D77-AF78-F9C83DB88B43}" srcOrd="2" destOrd="0" parTransId="{AC7625BF-DC2A-43DF-B77E-EEFF8C210C37}" sibTransId="{8C499DF0-BBF9-45B2-96DC-124BD8F7E0DE}"/>
    <dgm:cxn modelId="{9E7882DD-54A7-4046-89A6-992E8941D4D4}" type="presOf" srcId="{BD7CFD3C-DF7F-42EA-A239-679037219797}" destId="{F31D2A0C-D0C8-4D3F-9E45-08C6F9CABAE7}" srcOrd="0" destOrd="0" presId="urn:microsoft.com/office/officeart/2018/2/layout/IconVerticalSolidList"/>
    <dgm:cxn modelId="{F57610F5-A688-437C-A137-8D73BA0068E9}" srcId="{BD7CFD3C-DF7F-42EA-A239-679037219797}" destId="{C856289C-B2E0-4F99-A9E1-3139C41B254E}" srcOrd="1" destOrd="0" parTransId="{37644277-ED44-4977-A532-934F9B85C7C0}" sibTransId="{02BC6AD6-8295-4915-AD29-54A2235A32EE}"/>
    <dgm:cxn modelId="{48C0CD1C-D943-4933-B0AB-BF0EBB098A57}" type="presParOf" srcId="{F31D2A0C-D0C8-4D3F-9E45-08C6F9CABAE7}" destId="{6A007EBF-73BA-4F6F-9CD3-4F72FBE6BCCD}" srcOrd="0" destOrd="0" presId="urn:microsoft.com/office/officeart/2018/2/layout/IconVerticalSolidList"/>
    <dgm:cxn modelId="{2E8A93CB-89D0-40AB-AA07-27D63115DB87}" type="presParOf" srcId="{6A007EBF-73BA-4F6F-9CD3-4F72FBE6BCCD}" destId="{BE50FFF5-7369-4394-B218-212DCDBE2042}" srcOrd="0" destOrd="0" presId="urn:microsoft.com/office/officeart/2018/2/layout/IconVerticalSolidList"/>
    <dgm:cxn modelId="{F5F2C821-3DE5-4FC3-B3A5-B668397383A5}" type="presParOf" srcId="{6A007EBF-73BA-4F6F-9CD3-4F72FBE6BCCD}" destId="{2E7FAC90-E868-48FB-957A-512C69CF65D0}" srcOrd="1" destOrd="0" presId="urn:microsoft.com/office/officeart/2018/2/layout/IconVerticalSolidList"/>
    <dgm:cxn modelId="{57C6F0C9-527F-49CC-AF5F-19CDAF70A323}" type="presParOf" srcId="{6A007EBF-73BA-4F6F-9CD3-4F72FBE6BCCD}" destId="{6ECF3334-460E-47AD-8219-B73628F63D42}" srcOrd="2" destOrd="0" presId="urn:microsoft.com/office/officeart/2018/2/layout/IconVerticalSolidList"/>
    <dgm:cxn modelId="{3CF62D48-27AD-4E1D-9032-406AC2F8D32C}" type="presParOf" srcId="{6A007EBF-73BA-4F6F-9CD3-4F72FBE6BCCD}" destId="{5B55C36B-5C49-4BCB-9B7E-A50E69B59AB4}" srcOrd="3" destOrd="0" presId="urn:microsoft.com/office/officeart/2018/2/layout/IconVerticalSolidList"/>
    <dgm:cxn modelId="{1A6606AC-528D-457B-91D7-1885823EA332}" type="presParOf" srcId="{F31D2A0C-D0C8-4D3F-9E45-08C6F9CABAE7}" destId="{23762C52-01A8-4809-A42D-8B6691E8ADEC}" srcOrd="1" destOrd="0" presId="urn:microsoft.com/office/officeart/2018/2/layout/IconVerticalSolidList"/>
    <dgm:cxn modelId="{34F6C3CB-D28A-4EF9-BAE2-323239946136}" type="presParOf" srcId="{F31D2A0C-D0C8-4D3F-9E45-08C6F9CABAE7}" destId="{FDCE9FD2-E1C4-478C-A335-DE90B4E2A051}" srcOrd="2" destOrd="0" presId="urn:microsoft.com/office/officeart/2018/2/layout/IconVerticalSolidList"/>
    <dgm:cxn modelId="{D5F3C8A4-C576-4A8C-AC0A-05629B97B41E}" type="presParOf" srcId="{FDCE9FD2-E1C4-478C-A335-DE90B4E2A051}" destId="{ED29E02E-D85D-45C1-8561-6A8F24942B09}" srcOrd="0" destOrd="0" presId="urn:microsoft.com/office/officeart/2018/2/layout/IconVerticalSolidList"/>
    <dgm:cxn modelId="{0D0D9607-6390-4734-A112-BFB0188723A9}" type="presParOf" srcId="{FDCE9FD2-E1C4-478C-A335-DE90B4E2A051}" destId="{57783FBB-CD5D-4D42-97FD-0EC0B5405A84}" srcOrd="1" destOrd="0" presId="urn:microsoft.com/office/officeart/2018/2/layout/IconVerticalSolidList"/>
    <dgm:cxn modelId="{A86FAEFE-489D-41B2-BE0D-F66286FAC928}" type="presParOf" srcId="{FDCE9FD2-E1C4-478C-A335-DE90B4E2A051}" destId="{C51BD2AC-5E84-44C8-85E0-BAAEC42E5331}" srcOrd="2" destOrd="0" presId="urn:microsoft.com/office/officeart/2018/2/layout/IconVerticalSolidList"/>
    <dgm:cxn modelId="{FED7CF5E-3017-45C2-8E38-BE4F57B8065A}" type="presParOf" srcId="{FDCE9FD2-E1C4-478C-A335-DE90B4E2A051}" destId="{6037EC16-AB74-42FB-8966-4B5E523FEDA8}" srcOrd="3" destOrd="0" presId="urn:microsoft.com/office/officeart/2018/2/layout/IconVerticalSolidList"/>
    <dgm:cxn modelId="{AE657CF3-62B3-4964-A6A4-BF019A771620}" type="presParOf" srcId="{F31D2A0C-D0C8-4D3F-9E45-08C6F9CABAE7}" destId="{4CEEABF5-65CA-45E9-A4BC-B2CDDA820A5B}" srcOrd="3" destOrd="0" presId="urn:microsoft.com/office/officeart/2018/2/layout/IconVerticalSolidList"/>
    <dgm:cxn modelId="{F753F8D3-B996-4E80-8C83-3C64CB66B75F}" type="presParOf" srcId="{F31D2A0C-D0C8-4D3F-9E45-08C6F9CABAE7}" destId="{C870999E-406A-4D5D-84BB-3C7B2D679E05}" srcOrd="4" destOrd="0" presId="urn:microsoft.com/office/officeart/2018/2/layout/IconVerticalSolidList"/>
    <dgm:cxn modelId="{52F343C2-83D5-402C-83BD-0F49F748BACC}" type="presParOf" srcId="{C870999E-406A-4D5D-84BB-3C7B2D679E05}" destId="{1791E0D2-C878-449B-97EB-FED461E8AAE0}" srcOrd="0" destOrd="0" presId="urn:microsoft.com/office/officeart/2018/2/layout/IconVerticalSolidList"/>
    <dgm:cxn modelId="{CD85A954-DBFE-46A4-B4C2-13045A702EAD}" type="presParOf" srcId="{C870999E-406A-4D5D-84BB-3C7B2D679E05}" destId="{61CEAE72-CC9F-447C-A087-634D47A4D365}" srcOrd="1" destOrd="0" presId="urn:microsoft.com/office/officeart/2018/2/layout/IconVerticalSolidList"/>
    <dgm:cxn modelId="{54E36032-81F4-4D52-A58D-745B90EE6371}" type="presParOf" srcId="{C870999E-406A-4D5D-84BB-3C7B2D679E05}" destId="{C846C0F6-7EAE-40AA-8003-E5188DBC8FD8}" srcOrd="2" destOrd="0" presId="urn:microsoft.com/office/officeart/2018/2/layout/IconVerticalSolidList"/>
    <dgm:cxn modelId="{B2C424C2-D4CD-450D-B602-ACB8FECBDD40}" type="presParOf" srcId="{C870999E-406A-4D5D-84BB-3C7B2D679E05}" destId="{7BDED32F-6D33-49A6-B2A8-391889F218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39AB25-455E-4482-9CE0-A3EF265FA41B}" type="doc">
      <dgm:prSet loTypeId="urn:microsoft.com/office/officeart/2016/7/layout/RepeatingBendingProcessNew" loCatId="process" qsTypeId="urn:microsoft.com/office/officeart/2005/8/quickstyle/simple5" qsCatId="simple" csTypeId="urn:microsoft.com/office/officeart/2005/8/colors/accent1_2" csCatId="accent1" phldr="1"/>
      <dgm:spPr/>
      <dgm:t>
        <a:bodyPr/>
        <a:lstStyle/>
        <a:p>
          <a:endParaRPr lang="en-US"/>
        </a:p>
      </dgm:t>
    </dgm:pt>
    <dgm:pt modelId="{D8D74F46-3902-4B34-83AF-21E222EA01F3}">
      <dgm:prSet/>
      <dgm:spPr>
        <a:solidFill>
          <a:srgbClr val="CCD2D8"/>
        </a:solidFill>
      </dgm:spPr>
      <dgm:t>
        <a:bodyPr/>
        <a:lstStyle/>
        <a:p>
          <a:r>
            <a:rPr lang="en-GB" dirty="0">
              <a:solidFill>
                <a:schemeClr val="tx1"/>
              </a:solidFill>
            </a:rPr>
            <a:t>Based in a local community, long-standing reputation with over 50 years in business, strong identity.</a:t>
          </a:r>
          <a:endParaRPr lang="en-US" dirty="0">
            <a:solidFill>
              <a:schemeClr val="tx1"/>
            </a:solidFill>
          </a:endParaRPr>
        </a:p>
      </dgm:t>
    </dgm:pt>
    <dgm:pt modelId="{7D250439-B342-4F06-AB2E-FB9B843E777B}" type="parTrans" cxnId="{EEE0B91F-7A00-4A85-8ED1-5886188EAA1C}">
      <dgm:prSet/>
      <dgm:spPr/>
      <dgm:t>
        <a:bodyPr/>
        <a:lstStyle/>
        <a:p>
          <a:endParaRPr lang="en-US"/>
        </a:p>
      </dgm:t>
    </dgm:pt>
    <dgm:pt modelId="{BEFBE81D-2ADC-4023-9C0D-E653625C11E2}" type="sibTrans" cxnId="{EEE0B91F-7A00-4A85-8ED1-5886188EAA1C}">
      <dgm:prSet/>
      <dgm:spPr/>
      <dgm:t>
        <a:bodyPr/>
        <a:lstStyle/>
        <a:p>
          <a:endParaRPr lang="en-US"/>
        </a:p>
      </dgm:t>
    </dgm:pt>
    <dgm:pt modelId="{26787F87-28E5-4D4C-929C-038043BB655D}">
      <dgm:prSet/>
      <dgm:spPr>
        <a:solidFill>
          <a:srgbClr val="CCD2D8"/>
        </a:solidFill>
      </dgm:spPr>
      <dgm:t>
        <a:bodyPr/>
        <a:lstStyle/>
        <a:p>
          <a:r>
            <a:rPr lang="en-GB" dirty="0">
              <a:solidFill>
                <a:schemeClr val="tx1"/>
              </a:solidFill>
            </a:rPr>
            <a:t>Clear goals are outlined, development pathway for juniors taking them from beginners to improvers until they reach a standard of competitive professional play.</a:t>
          </a:r>
          <a:endParaRPr lang="en-US" dirty="0">
            <a:solidFill>
              <a:schemeClr val="tx1"/>
            </a:solidFill>
          </a:endParaRPr>
        </a:p>
      </dgm:t>
    </dgm:pt>
    <dgm:pt modelId="{0A82E453-407F-42CE-A145-B600884BCD81}" type="parTrans" cxnId="{56F51041-2DB4-4338-BB05-5DCCEBFE7653}">
      <dgm:prSet/>
      <dgm:spPr/>
      <dgm:t>
        <a:bodyPr/>
        <a:lstStyle/>
        <a:p>
          <a:endParaRPr lang="en-US"/>
        </a:p>
      </dgm:t>
    </dgm:pt>
    <dgm:pt modelId="{8AB37C61-9FFA-4EA7-8859-604B28FF84C5}" type="sibTrans" cxnId="{56F51041-2DB4-4338-BB05-5DCCEBFE7653}">
      <dgm:prSet/>
      <dgm:spPr/>
      <dgm:t>
        <a:bodyPr/>
        <a:lstStyle/>
        <a:p>
          <a:endParaRPr lang="en-US"/>
        </a:p>
      </dgm:t>
    </dgm:pt>
    <dgm:pt modelId="{18075DC7-4430-4F47-9D61-A836CFD660EE}">
      <dgm:prSet/>
      <dgm:spPr>
        <a:solidFill>
          <a:srgbClr val="CCD2D8"/>
        </a:solidFill>
      </dgm:spPr>
      <dgm:t>
        <a:bodyPr/>
        <a:lstStyle/>
        <a:p>
          <a:r>
            <a:rPr lang="en-GB" dirty="0">
              <a:solidFill>
                <a:schemeClr val="tx1"/>
              </a:solidFill>
            </a:rPr>
            <a:t>Sessions are consistent, times of play are clearly listed; reliable timetable will retain members who need to fit the sessions around their personal life i.e. work obligations.</a:t>
          </a:r>
          <a:endParaRPr lang="en-US" dirty="0">
            <a:solidFill>
              <a:schemeClr val="tx1"/>
            </a:solidFill>
          </a:endParaRPr>
        </a:p>
      </dgm:t>
    </dgm:pt>
    <dgm:pt modelId="{B6C98B76-9E22-4F0F-AC3F-DA774B805101}" type="parTrans" cxnId="{5A64FE03-8A3B-4571-BD79-A86171E29779}">
      <dgm:prSet/>
      <dgm:spPr/>
      <dgm:t>
        <a:bodyPr/>
        <a:lstStyle/>
        <a:p>
          <a:endParaRPr lang="en-US"/>
        </a:p>
      </dgm:t>
    </dgm:pt>
    <dgm:pt modelId="{88C4AB98-87A4-49A3-82C7-CE1EE589C902}" type="sibTrans" cxnId="{5A64FE03-8A3B-4571-BD79-A86171E29779}">
      <dgm:prSet/>
      <dgm:spPr/>
      <dgm:t>
        <a:bodyPr/>
        <a:lstStyle/>
        <a:p>
          <a:endParaRPr lang="en-US"/>
        </a:p>
      </dgm:t>
    </dgm:pt>
    <dgm:pt modelId="{A2F26B6F-DEF4-44CD-B7E3-BB2D36F6B7C2}">
      <dgm:prSet/>
      <dgm:spPr>
        <a:solidFill>
          <a:srgbClr val="CCD2D8"/>
        </a:solidFill>
      </dgm:spPr>
      <dgm:t>
        <a:bodyPr/>
        <a:lstStyle/>
        <a:p>
          <a:r>
            <a:rPr lang="en-GB" dirty="0">
              <a:solidFill>
                <a:schemeClr val="tx1"/>
              </a:solidFill>
            </a:rPr>
            <a:t>Membership is affordable, no hidden fees good value over private 1:1 coaching.</a:t>
          </a:r>
          <a:endParaRPr lang="en-US" dirty="0">
            <a:solidFill>
              <a:schemeClr val="tx1"/>
            </a:solidFill>
          </a:endParaRPr>
        </a:p>
      </dgm:t>
    </dgm:pt>
    <dgm:pt modelId="{6F69330E-825C-4D5B-851E-2026F99E1530}" type="parTrans" cxnId="{0714FC38-C68C-44DB-999D-2127027B84AC}">
      <dgm:prSet/>
      <dgm:spPr/>
      <dgm:t>
        <a:bodyPr/>
        <a:lstStyle/>
        <a:p>
          <a:endParaRPr lang="en-US"/>
        </a:p>
      </dgm:t>
    </dgm:pt>
    <dgm:pt modelId="{531EB11E-2839-4F90-B1C8-A19E46E5D600}" type="sibTrans" cxnId="{0714FC38-C68C-44DB-999D-2127027B84AC}">
      <dgm:prSet/>
      <dgm:spPr/>
      <dgm:t>
        <a:bodyPr/>
        <a:lstStyle/>
        <a:p>
          <a:endParaRPr lang="en-US"/>
        </a:p>
      </dgm:t>
    </dgm:pt>
    <dgm:pt modelId="{19FFD6FB-61B1-4451-B0E4-0699D905CA46}">
      <dgm:prSet/>
      <dgm:spPr>
        <a:solidFill>
          <a:srgbClr val="CCD2D8"/>
        </a:solidFill>
      </dgm:spPr>
      <dgm:t>
        <a:bodyPr/>
        <a:lstStyle/>
        <a:p>
          <a:r>
            <a:rPr lang="en-GB" dirty="0">
              <a:solidFill>
                <a:schemeClr val="tx1"/>
              </a:solidFill>
            </a:rPr>
            <a:t>The Taunton location has multiple areas that feed into Taunton where the club is based, acting as a central location for the catchment.</a:t>
          </a:r>
          <a:endParaRPr lang="en-US" dirty="0">
            <a:solidFill>
              <a:schemeClr val="tx1"/>
            </a:solidFill>
          </a:endParaRPr>
        </a:p>
      </dgm:t>
    </dgm:pt>
    <dgm:pt modelId="{D2313D98-4AF5-4C8E-99EF-DA7B8D55967A}" type="parTrans" cxnId="{FB9CB8A0-2EBB-4C96-BA24-0C77AAB9BDB2}">
      <dgm:prSet/>
      <dgm:spPr/>
      <dgm:t>
        <a:bodyPr/>
        <a:lstStyle/>
        <a:p>
          <a:endParaRPr lang="en-US"/>
        </a:p>
      </dgm:t>
    </dgm:pt>
    <dgm:pt modelId="{56C52DF4-49EE-4AF4-B23B-12F06C498D7B}" type="sibTrans" cxnId="{FB9CB8A0-2EBB-4C96-BA24-0C77AAB9BDB2}">
      <dgm:prSet/>
      <dgm:spPr/>
      <dgm:t>
        <a:bodyPr/>
        <a:lstStyle/>
        <a:p>
          <a:endParaRPr lang="en-US"/>
        </a:p>
      </dgm:t>
    </dgm:pt>
    <dgm:pt modelId="{D0B124ED-4EC5-4DA3-826F-9713611974A4}">
      <dgm:prSet/>
      <dgm:spPr>
        <a:solidFill>
          <a:srgbClr val="CCD2D8"/>
        </a:solidFill>
      </dgm:spPr>
      <dgm:t>
        <a:bodyPr/>
        <a:lstStyle/>
        <a:p>
          <a:r>
            <a:rPr lang="en-GB" dirty="0">
              <a:solidFill>
                <a:schemeClr val="tx1"/>
              </a:solidFill>
            </a:rPr>
            <a:t>This foundation positions the club to grow junior membership and retain long-term players.</a:t>
          </a:r>
          <a:endParaRPr lang="en-US" dirty="0">
            <a:solidFill>
              <a:schemeClr val="tx1"/>
            </a:solidFill>
          </a:endParaRPr>
        </a:p>
      </dgm:t>
    </dgm:pt>
    <dgm:pt modelId="{2E14B5AC-86A6-44B7-9853-BADDED8D37FF}" type="parTrans" cxnId="{C8AF3989-7A66-43CE-90E2-BF5F343EA9B0}">
      <dgm:prSet/>
      <dgm:spPr/>
      <dgm:t>
        <a:bodyPr/>
        <a:lstStyle/>
        <a:p>
          <a:endParaRPr lang="en-US"/>
        </a:p>
      </dgm:t>
    </dgm:pt>
    <dgm:pt modelId="{F9892D53-EB42-4F78-AE18-FBBBA67E6953}" type="sibTrans" cxnId="{C8AF3989-7A66-43CE-90E2-BF5F343EA9B0}">
      <dgm:prSet/>
      <dgm:spPr/>
      <dgm:t>
        <a:bodyPr/>
        <a:lstStyle/>
        <a:p>
          <a:endParaRPr lang="en-US"/>
        </a:p>
      </dgm:t>
    </dgm:pt>
    <dgm:pt modelId="{ABABF03E-2DE0-4A2C-9862-FB40FE0F0C41}" type="pres">
      <dgm:prSet presAssocID="{3B39AB25-455E-4482-9CE0-A3EF265FA41B}" presName="Name0" presStyleCnt="0">
        <dgm:presLayoutVars>
          <dgm:dir/>
          <dgm:resizeHandles val="exact"/>
        </dgm:presLayoutVars>
      </dgm:prSet>
      <dgm:spPr/>
    </dgm:pt>
    <dgm:pt modelId="{0986930B-1F61-47A4-A545-155B397D591D}" type="pres">
      <dgm:prSet presAssocID="{D8D74F46-3902-4B34-83AF-21E222EA01F3}" presName="node" presStyleLbl="node1" presStyleIdx="0" presStyleCnt="6">
        <dgm:presLayoutVars>
          <dgm:bulletEnabled val="1"/>
        </dgm:presLayoutVars>
      </dgm:prSet>
      <dgm:spPr/>
    </dgm:pt>
    <dgm:pt modelId="{609AA3E8-DDD9-4BA6-8BC1-BDC7EFB242DA}" type="pres">
      <dgm:prSet presAssocID="{BEFBE81D-2ADC-4023-9C0D-E653625C11E2}" presName="sibTrans" presStyleLbl="sibTrans1D1" presStyleIdx="0" presStyleCnt="5"/>
      <dgm:spPr/>
    </dgm:pt>
    <dgm:pt modelId="{8D255600-4365-4E6F-93DB-DD6BC95FF6D0}" type="pres">
      <dgm:prSet presAssocID="{BEFBE81D-2ADC-4023-9C0D-E653625C11E2}" presName="connectorText" presStyleLbl="sibTrans1D1" presStyleIdx="0" presStyleCnt="5"/>
      <dgm:spPr/>
    </dgm:pt>
    <dgm:pt modelId="{17B3F7C4-1FF7-4485-A52F-F561FEF7D27B}" type="pres">
      <dgm:prSet presAssocID="{26787F87-28E5-4D4C-929C-038043BB655D}" presName="node" presStyleLbl="node1" presStyleIdx="1" presStyleCnt="6">
        <dgm:presLayoutVars>
          <dgm:bulletEnabled val="1"/>
        </dgm:presLayoutVars>
      </dgm:prSet>
      <dgm:spPr/>
    </dgm:pt>
    <dgm:pt modelId="{637FC7F3-B69E-48F0-A530-702EA69ECDBB}" type="pres">
      <dgm:prSet presAssocID="{8AB37C61-9FFA-4EA7-8859-604B28FF84C5}" presName="sibTrans" presStyleLbl="sibTrans1D1" presStyleIdx="1" presStyleCnt="5"/>
      <dgm:spPr/>
    </dgm:pt>
    <dgm:pt modelId="{0726015E-6E90-4A46-880A-8946B9C410F8}" type="pres">
      <dgm:prSet presAssocID="{8AB37C61-9FFA-4EA7-8859-604B28FF84C5}" presName="connectorText" presStyleLbl="sibTrans1D1" presStyleIdx="1" presStyleCnt="5"/>
      <dgm:spPr/>
    </dgm:pt>
    <dgm:pt modelId="{E91039E2-8FAB-482F-A23C-C7E4C4AE0C79}" type="pres">
      <dgm:prSet presAssocID="{18075DC7-4430-4F47-9D61-A836CFD660EE}" presName="node" presStyleLbl="node1" presStyleIdx="2" presStyleCnt="6">
        <dgm:presLayoutVars>
          <dgm:bulletEnabled val="1"/>
        </dgm:presLayoutVars>
      </dgm:prSet>
      <dgm:spPr/>
    </dgm:pt>
    <dgm:pt modelId="{50B07615-8F3D-443B-B634-86B740337E52}" type="pres">
      <dgm:prSet presAssocID="{88C4AB98-87A4-49A3-82C7-CE1EE589C902}" presName="sibTrans" presStyleLbl="sibTrans1D1" presStyleIdx="2" presStyleCnt="5"/>
      <dgm:spPr/>
    </dgm:pt>
    <dgm:pt modelId="{0656E5B8-CB10-4402-8AE0-8DC383E8FFE2}" type="pres">
      <dgm:prSet presAssocID="{88C4AB98-87A4-49A3-82C7-CE1EE589C902}" presName="connectorText" presStyleLbl="sibTrans1D1" presStyleIdx="2" presStyleCnt="5"/>
      <dgm:spPr/>
    </dgm:pt>
    <dgm:pt modelId="{2FEC6203-A63C-4347-B241-38A952E98253}" type="pres">
      <dgm:prSet presAssocID="{A2F26B6F-DEF4-44CD-B7E3-BB2D36F6B7C2}" presName="node" presStyleLbl="node1" presStyleIdx="3" presStyleCnt="6">
        <dgm:presLayoutVars>
          <dgm:bulletEnabled val="1"/>
        </dgm:presLayoutVars>
      </dgm:prSet>
      <dgm:spPr/>
    </dgm:pt>
    <dgm:pt modelId="{B96CDB8C-C99B-4147-9880-59E8589B2E4E}" type="pres">
      <dgm:prSet presAssocID="{531EB11E-2839-4F90-B1C8-A19E46E5D600}" presName="sibTrans" presStyleLbl="sibTrans1D1" presStyleIdx="3" presStyleCnt="5"/>
      <dgm:spPr/>
    </dgm:pt>
    <dgm:pt modelId="{275B6346-F468-4927-99EC-B0E8DE3E35D2}" type="pres">
      <dgm:prSet presAssocID="{531EB11E-2839-4F90-B1C8-A19E46E5D600}" presName="connectorText" presStyleLbl="sibTrans1D1" presStyleIdx="3" presStyleCnt="5"/>
      <dgm:spPr/>
    </dgm:pt>
    <dgm:pt modelId="{7BB352EA-555E-413B-9199-5FF0D48F84CB}" type="pres">
      <dgm:prSet presAssocID="{19FFD6FB-61B1-4451-B0E4-0699D905CA46}" presName="node" presStyleLbl="node1" presStyleIdx="4" presStyleCnt="6">
        <dgm:presLayoutVars>
          <dgm:bulletEnabled val="1"/>
        </dgm:presLayoutVars>
      </dgm:prSet>
      <dgm:spPr/>
    </dgm:pt>
    <dgm:pt modelId="{B607887A-D334-4593-B63C-FF3787856ABD}" type="pres">
      <dgm:prSet presAssocID="{56C52DF4-49EE-4AF4-B23B-12F06C498D7B}" presName="sibTrans" presStyleLbl="sibTrans1D1" presStyleIdx="4" presStyleCnt="5"/>
      <dgm:spPr/>
    </dgm:pt>
    <dgm:pt modelId="{6DE6E447-ADD3-4307-95C0-BF6C7476193F}" type="pres">
      <dgm:prSet presAssocID="{56C52DF4-49EE-4AF4-B23B-12F06C498D7B}" presName="connectorText" presStyleLbl="sibTrans1D1" presStyleIdx="4" presStyleCnt="5"/>
      <dgm:spPr/>
    </dgm:pt>
    <dgm:pt modelId="{F11AC856-3FAB-42EC-B01B-2845CE12926C}" type="pres">
      <dgm:prSet presAssocID="{D0B124ED-4EC5-4DA3-826F-9713611974A4}" presName="node" presStyleLbl="node1" presStyleIdx="5" presStyleCnt="6">
        <dgm:presLayoutVars>
          <dgm:bulletEnabled val="1"/>
        </dgm:presLayoutVars>
      </dgm:prSet>
      <dgm:spPr/>
    </dgm:pt>
  </dgm:ptLst>
  <dgm:cxnLst>
    <dgm:cxn modelId="{41D19803-8EB1-45F5-803E-D1CD71758656}" type="presOf" srcId="{BEFBE81D-2ADC-4023-9C0D-E653625C11E2}" destId="{8D255600-4365-4E6F-93DB-DD6BC95FF6D0}" srcOrd="1" destOrd="0" presId="urn:microsoft.com/office/officeart/2016/7/layout/RepeatingBendingProcessNew"/>
    <dgm:cxn modelId="{5A64FE03-8A3B-4571-BD79-A86171E29779}" srcId="{3B39AB25-455E-4482-9CE0-A3EF265FA41B}" destId="{18075DC7-4430-4F47-9D61-A836CFD660EE}" srcOrd="2" destOrd="0" parTransId="{B6C98B76-9E22-4F0F-AC3F-DA774B805101}" sibTransId="{88C4AB98-87A4-49A3-82C7-CE1EE589C902}"/>
    <dgm:cxn modelId="{46179505-83E6-4AC0-9E68-3E5776980DA7}" type="presOf" srcId="{D0B124ED-4EC5-4DA3-826F-9713611974A4}" destId="{F11AC856-3FAB-42EC-B01B-2845CE12926C}" srcOrd="0" destOrd="0" presId="urn:microsoft.com/office/officeart/2016/7/layout/RepeatingBendingProcessNew"/>
    <dgm:cxn modelId="{22F2BD05-18D2-4E84-90F4-A4A197E9BAEB}" type="presOf" srcId="{3B39AB25-455E-4482-9CE0-A3EF265FA41B}" destId="{ABABF03E-2DE0-4A2C-9862-FB40FE0F0C41}" srcOrd="0" destOrd="0" presId="urn:microsoft.com/office/officeart/2016/7/layout/RepeatingBendingProcessNew"/>
    <dgm:cxn modelId="{A60E4C17-EE8D-4711-96AB-05A226C8480B}" type="presOf" srcId="{26787F87-28E5-4D4C-929C-038043BB655D}" destId="{17B3F7C4-1FF7-4485-A52F-F561FEF7D27B}" srcOrd="0" destOrd="0" presId="urn:microsoft.com/office/officeart/2016/7/layout/RepeatingBendingProcessNew"/>
    <dgm:cxn modelId="{50A5ED1A-A1D9-4A7A-8A99-0B2A0A7E0184}" type="presOf" srcId="{19FFD6FB-61B1-4451-B0E4-0699D905CA46}" destId="{7BB352EA-555E-413B-9199-5FF0D48F84CB}" srcOrd="0" destOrd="0" presId="urn:microsoft.com/office/officeart/2016/7/layout/RepeatingBendingProcessNew"/>
    <dgm:cxn modelId="{EEE0B91F-7A00-4A85-8ED1-5886188EAA1C}" srcId="{3B39AB25-455E-4482-9CE0-A3EF265FA41B}" destId="{D8D74F46-3902-4B34-83AF-21E222EA01F3}" srcOrd="0" destOrd="0" parTransId="{7D250439-B342-4F06-AB2E-FB9B843E777B}" sibTransId="{BEFBE81D-2ADC-4023-9C0D-E653625C11E2}"/>
    <dgm:cxn modelId="{124A9B25-2707-4B28-B1E2-4128295F822B}" type="presOf" srcId="{D8D74F46-3902-4B34-83AF-21E222EA01F3}" destId="{0986930B-1F61-47A4-A545-155B397D591D}" srcOrd="0" destOrd="0" presId="urn:microsoft.com/office/officeart/2016/7/layout/RepeatingBendingProcessNew"/>
    <dgm:cxn modelId="{79344D2B-971E-48DD-ABF1-02ACEE6F1C9B}" type="presOf" srcId="{88C4AB98-87A4-49A3-82C7-CE1EE589C902}" destId="{50B07615-8F3D-443B-B634-86B740337E52}" srcOrd="0" destOrd="0" presId="urn:microsoft.com/office/officeart/2016/7/layout/RepeatingBendingProcessNew"/>
    <dgm:cxn modelId="{0714FC38-C68C-44DB-999D-2127027B84AC}" srcId="{3B39AB25-455E-4482-9CE0-A3EF265FA41B}" destId="{A2F26B6F-DEF4-44CD-B7E3-BB2D36F6B7C2}" srcOrd="3" destOrd="0" parTransId="{6F69330E-825C-4D5B-851E-2026F99E1530}" sibTransId="{531EB11E-2839-4F90-B1C8-A19E46E5D600}"/>
    <dgm:cxn modelId="{56F51041-2DB4-4338-BB05-5DCCEBFE7653}" srcId="{3B39AB25-455E-4482-9CE0-A3EF265FA41B}" destId="{26787F87-28E5-4D4C-929C-038043BB655D}" srcOrd="1" destOrd="0" parTransId="{0A82E453-407F-42CE-A145-B600884BCD81}" sibTransId="{8AB37C61-9FFA-4EA7-8859-604B28FF84C5}"/>
    <dgm:cxn modelId="{A73ECF64-2B85-4E3B-BC7F-57D79CDD258B}" type="presOf" srcId="{8AB37C61-9FFA-4EA7-8859-604B28FF84C5}" destId="{0726015E-6E90-4A46-880A-8946B9C410F8}" srcOrd="1" destOrd="0" presId="urn:microsoft.com/office/officeart/2016/7/layout/RepeatingBendingProcessNew"/>
    <dgm:cxn modelId="{8C984669-25BE-4960-A5D8-534FADBF5662}" type="presOf" srcId="{56C52DF4-49EE-4AF4-B23B-12F06C498D7B}" destId="{B607887A-D334-4593-B63C-FF3787856ABD}" srcOrd="0" destOrd="0" presId="urn:microsoft.com/office/officeart/2016/7/layout/RepeatingBendingProcessNew"/>
    <dgm:cxn modelId="{AC6E4C6E-1D5C-4CFA-B829-A8A3D43033A6}" type="presOf" srcId="{8AB37C61-9FFA-4EA7-8859-604B28FF84C5}" destId="{637FC7F3-B69E-48F0-A530-702EA69ECDBB}" srcOrd="0" destOrd="0" presId="urn:microsoft.com/office/officeart/2016/7/layout/RepeatingBendingProcessNew"/>
    <dgm:cxn modelId="{B2EAC46E-BCC0-4BB9-B1FE-CB1307C245BB}" type="presOf" srcId="{88C4AB98-87A4-49A3-82C7-CE1EE589C902}" destId="{0656E5B8-CB10-4402-8AE0-8DC383E8FFE2}" srcOrd="1" destOrd="0" presId="urn:microsoft.com/office/officeart/2016/7/layout/RepeatingBendingProcessNew"/>
    <dgm:cxn modelId="{C8AF3989-7A66-43CE-90E2-BF5F343EA9B0}" srcId="{3B39AB25-455E-4482-9CE0-A3EF265FA41B}" destId="{D0B124ED-4EC5-4DA3-826F-9713611974A4}" srcOrd="5" destOrd="0" parTransId="{2E14B5AC-86A6-44B7-9853-BADDED8D37FF}" sibTransId="{F9892D53-EB42-4F78-AE18-FBBBA67E6953}"/>
    <dgm:cxn modelId="{134EB696-27CA-4AF8-9265-7079D6E1999F}" type="presOf" srcId="{18075DC7-4430-4F47-9D61-A836CFD660EE}" destId="{E91039E2-8FAB-482F-A23C-C7E4C4AE0C79}" srcOrd="0" destOrd="0" presId="urn:microsoft.com/office/officeart/2016/7/layout/RepeatingBendingProcessNew"/>
    <dgm:cxn modelId="{FB9CB8A0-2EBB-4C96-BA24-0C77AAB9BDB2}" srcId="{3B39AB25-455E-4482-9CE0-A3EF265FA41B}" destId="{19FFD6FB-61B1-4451-B0E4-0699D905CA46}" srcOrd="4" destOrd="0" parTransId="{D2313D98-4AF5-4C8E-99EF-DA7B8D55967A}" sibTransId="{56C52DF4-49EE-4AF4-B23B-12F06C498D7B}"/>
    <dgm:cxn modelId="{B3E49BBA-DDEB-42CE-9A1A-3206B1DCFC55}" type="presOf" srcId="{56C52DF4-49EE-4AF4-B23B-12F06C498D7B}" destId="{6DE6E447-ADD3-4307-95C0-BF6C7476193F}" srcOrd="1" destOrd="0" presId="urn:microsoft.com/office/officeart/2016/7/layout/RepeatingBendingProcessNew"/>
    <dgm:cxn modelId="{245397C7-F70D-4F6F-AD99-6A40252C05B8}" type="presOf" srcId="{531EB11E-2839-4F90-B1C8-A19E46E5D600}" destId="{275B6346-F468-4927-99EC-B0E8DE3E35D2}" srcOrd="1" destOrd="0" presId="urn:microsoft.com/office/officeart/2016/7/layout/RepeatingBendingProcessNew"/>
    <dgm:cxn modelId="{52A240CC-D88F-4794-A8BE-20914F4DF568}" type="presOf" srcId="{BEFBE81D-2ADC-4023-9C0D-E653625C11E2}" destId="{609AA3E8-DDD9-4BA6-8BC1-BDC7EFB242DA}" srcOrd="0" destOrd="0" presId="urn:microsoft.com/office/officeart/2016/7/layout/RepeatingBendingProcessNew"/>
    <dgm:cxn modelId="{DC06CBEE-DA5B-4A95-AD1B-E272A3CDFE7B}" type="presOf" srcId="{A2F26B6F-DEF4-44CD-B7E3-BB2D36F6B7C2}" destId="{2FEC6203-A63C-4347-B241-38A952E98253}" srcOrd="0" destOrd="0" presId="urn:microsoft.com/office/officeart/2016/7/layout/RepeatingBendingProcessNew"/>
    <dgm:cxn modelId="{B42F79F2-7325-4156-BDE9-BC9DC46792BE}" type="presOf" srcId="{531EB11E-2839-4F90-B1C8-A19E46E5D600}" destId="{B96CDB8C-C99B-4147-9880-59E8589B2E4E}" srcOrd="0" destOrd="0" presId="urn:microsoft.com/office/officeart/2016/7/layout/RepeatingBendingProcessNew"/>
    <dgm:cxn modelId="{265BB00F-862C-4BF1-B878-B078A63DBB8F}" type="presParOf" srcId="{ABABF03E-2DE0-4A2C-9862-FB40FE0F0C41}" destId="{0986930B-1F61-47A4-A545-155B397D591D}" srcOrd="0" destOrd="0" presId="urn:microsoft.com/office/officeart/2016/7/layout/RepeatingBendingProcessNew"/>
    <dgm:cxn modelId="{B5C72C45-0E74-43D9-B884-0BAD60B94D36}" type="presParOf" srcId="{ABABF03E-2DE0-4A2C-9862-FB40FE0F0C41}" destId="{609AA3E8-DDD9-4BA6-8BC1-BDC7EFB242DA}" srcOrd="1" destOrd="0" presId="urn:microsoft.com/office/officeart/2016/7/layout/RepeatingBendingProcessNew"/>
    <dgm:cxn modelId="{E58DE9DC-F3DC-438A-87D1-4AC70D1329E1}" type="presParOf" srcId="{609AA3E8-DDD9-4BA6-8BC1-BDC7EFB242DA}" destId="{8D255600-4365-4E6F-93DB-DD6BC95FF6D0}" srcOrd="0" destOrd="0" presId="urn:microsoft.com/office/officeart/2016/7/layout/RepeatingBendingProcessNew"/>
    <dgm:cxn modelId="{02F16303-1CB4-46EA-A888-A84C920E980D}" type="presParOf" srcId="{ABABF03E-2DE0-4A2C-9862-FB40FE0F0C41}" destId="{17B3F7C4-1FF7-4485-A52F-F561FEF7D27B}" srcOrd="2" destOrd="0" presId="urn:microsoft.com/office/officeart/2016/7/layout/RepeatingBendingProcessNew"/>
    <dgm:cxn modelId="{27DD5087-E842-491F-88DA-A293D5596641}" type="presParOf" srcId="{ABABF03E-2DE0-4A2C-9862-FB40FE0F0C41}" destId="{637FC7F3-B69E-48F0-A530-702EA69ECDBB}" srcOrd="3" destOrd="0" presId="urn:microsoft.com/office/officeart/2016/7/layout/RepeatingBendingProcessNew"/>
    <dgm:cxn modelId="{D8BD1F47-2513-401E-9181-D3AEF694331D}" type="presParOf" srcId="{637FC7F3-B69E-48F0-A530-702EA69ECDBB}" destId="{0726015E-6E90-4A46-880A-8946B9C410F8}" srcOrd="0" destOrd="0" presId="urn:microsoft.com/office/officeart/2016/7/layout/RepeatingBendingProcessNew"/>
    <dgm:cxn modelId="{D3942C91-1931-48C1-96DD-EDFCF20FFF2B}" type="presParOf" srcId="{ABABF03E-2DE0-4A2C-9862-FB40FE0F0C41}" destId="{E91039E2-8FAB-482F-A23C-C7E4C4AE0C79}" srcOrd="4" destOrd="0" presId="urn:microsoft.com/office/officeart/2016/7/layout/RepeatingBendingProcessNew"/>
    <dgm:cxn modelId="{9E0E4F5A-BD11-4035-8321-3B1601D2F764}" type="presParOf" srcId="{ABABF03E-2DE0-4A2C-9862-FB40FE0F0C41}" destId="{50B07615-8F3D-443B-B634-86B740337E52}" srcOrd="5" destOrd="0" presId="urn:microsoft.com/office/officeart/2016/7/layout/RepeatingBendingProcessNew"/>
    <dgm:cxn modelId="{6F2E5821-3E5F-46BD-A4F2-019A321125AB}" type="presParOf" srcId="{50B07615-8F3D-443B-B634-86B740337E52}" destId="{0656E5B8-CB10-4402-8AE0-8DC383E8FFE2}" srcOrd="0" destOrd="0" presId="urn:microsoft.com/office/officeart/2016/7/layout/RepeatingBendingProcessNew"/>
    <dgm:cxn modelId="{7130614A-C4F2-4FEA-97C3-45DB1385951E}" type="presParOf" srcId="{ABABF03E-2DE0-4A2C-9862-FB40FE0F0C41}" destId="{2FEC6203-A63C-4347-B241-38A952E98253}" srcOrd="6" destOrd="0" presId="urn:microsoft.com/office/officeart/2016/7/layout/RepeatingBendingProcessNew"/>
    <dgm:cxn modelId="{A8049242-7852-4FE2-8F85-6F6385378E02}" type="presParOf" srcId="{ABABF03E-2DE0-4A2C-9862-FB40FE0F0C41}" destId="{B96CDB8C-C99B-4147-9880-59E8589B2E4E}" srcOrd="7" destOrd="0" presId="urn:microsoft.com/office/officeart/2016/7/layout/RepeatingBendingProcessNew"/>
    <dgm:cxn modelId="{AFD7073F-CBE5-4354-A171-8C8874BBF77E}" type="presParOf" srcId="{B96CDB8C-C99B-4147-9880-59E8589B2E4E}" destId="{275B6346-F468-4927-99EC-B0E8DE3E35D2}" srcOrd="0" destOrd="0" presId="urn:microsoft.com/office/officeart/2016/7/layout/RepeatingBendingProcessNew"/>
    <dgm:cxn modelId="{7F797C89-FDDF-437D-87CD-6A7414C2A7B3}" type="presParOf" srcId="{ABABF03E-2DE0-4A2C-9862-FB40FE0F0C41}" destId="{7BB352EA-555E-413B-9199-5FF0D48F84CB}" srcOrd="8" destOrd="0" presId="urn:microsoft.com/office/officeart/2016/7/layout/RepeatingBendingProcessNew"/>
    <dgm:cxn modelId="{62C266CB-E264-4B7B-8FF3-2FBB72EB6305}" type="presParOf" srcId="{ABABF03E-2DE0-4A2C-9862-FB40FE0F0C41}" destId="{B607887A-D334-4593-B63C-FF3787856ABD}" srcOrd="9" destOrd="0" presId="urn:microsoft.com/office/officeart/2016/7/layout/RepeatingBendingProcessNew"/>
    <dgm:cxn modelId="{3265137D-6750-4451-9804-9535D6DA6EC8}" type="presParOf" srcId="{B607887A-D334-4593-B63C-FF3787856ABD}" destId="{6DE6E447-ADD3-4307-95C0-BF6C7476193F}" srcOrd="0" destOrd="0" presId="urn:microsoft.com/office/officeart/2016/7/layout/RepeatingBendingProcessNew"/>
    <dgm:cxn modelId="{FA36D984-62FA-4AA9-99E2-F0041679D315}" type="presParOf" srcId="{ABABF03E-2DE0-4A2C-9862-FB40FE0F0C41}" destId="{F11AC856-3FAB-42EC-B01B-2845CE12926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2BC17-327C-455D-A041-DCED772EA64E}">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800AE-A358-4928-A3D8-061B8ADBE01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09E42-A452-4705-BF73-646D086C563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GB" sz="2100" kern="1200"/>
            <a:t>This presentation examines the Unicorn Badminton Club website, to understand how usable and accessible it is, while carefully looking into how to improve its performance.</a:t>
          </a:r>
          <a:endParaRPr lang="en-US" sz="2100" kern="1200"/>
        </a:p>
      </dsp:txBody>
      <dsp:txXfrm>
        <a:off x="1435590" y="531"/>
        <a:ext cx="9080009" cy="1242935"/>
      </dsp:txXfrm>
    </dsp:sp>
    <dsp:sp modelId="{D976253D-8186-4DE8-822A-54BE045A007F}">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FFBB8-60EB-4869-A7FE-4CB0357AD06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B57BB-FE50-4627-9A97-DFED482177D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GB" sz="2100" kern="1200"/>
            <a:t>It also considers how effectively the site communicates its purpose, assessing whether the current design, content, and structure of the content support the club’s goals.</a:t>
          </a:r>
          <a:endParaRPr lang="en-US" sz="2100" kern="1200"/>
        </a:p>
      </dsp:txBody>
      <dsp:txXfrm>
        <a:off x="1435590" y="1554201"/>
        <a:ext cx="9080009" cy="1242935"/>
      </dsp:txXfrm>
    </dsp:sp>
    <dsp:sp modelId="{3542AFD7-C8A2-46BF-BC1F-2073FB55CA7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E0C3E-3DEA-4DE6-9B9C-3091F4EED2E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D02D0-C755-4154-8100-7D51F00C455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GB" sz="2100" kern="1200"/>
            <a:t>By analysing these areas, the presentation aims to highlight weaknesses, suggesting improvements that would help modernise the club’s digital presence and better support its members.</a:t>
          </a:r>
          <a:endParaRPr lang="en-US" sz="21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0FFF5-7369-4394-B218-212DCDBE2042}">
      <dsp:nvSpPr>
        <dsp:cNvPr id="0" name=""/>
        <dsp:cNvSpPr/>
      </dsp:nvSpPr>
      <dsp:spPr>
        <a:xfrm>
          <a:off x="0" y="3131"/>
          <a:ext cx="9974179" cy="1426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FAC90-E868-48FB-957A-512C69CF65D0}">
      <dsp:nvSpPr>
        <dsp:cNvPr id="0" name=""/>
        <dsp:cNvSpPr/>
      </dsp:nvSpPr>
      <dsp:spPr>
        <a:xfrm>
          <a:off x="431550" y="324119"/>
          <a:ext cx="785403" cy="784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5C36B-5C49-4BCB-9B7E-A50E69B59AB4}">
      <dsp:nvSpPr>
        <dsp:cNvPr id="0" name=""/>
        <dsp:cNvSpPr/>
      </dsp:nvSpPr>
      <dsp:spPr>
        <a:xfrm>
          <a:off x="1648503" y="3131"/>
          <a:ext cx="8128831" cy="1428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31" tIns="151131" rIns="151131" bIns="151131" numCol="1" spcCol="1270" anchor="ctr" anchorCtr="0">
          <a:noAutofit/>
        </a:bodyPr>
        <a:lstStyle/>
        <a:p>
          <a:pPr marL="0" lvl="0" indent="0" algn="l" defTabSz="800100">
            <a:lnSpc>
              <a:spcPct val="100000"/>
            </a:lnSpc>
            <a:spcBef>
              <a:spcPct val="0"/>
            </a:spcBef>
            <a:spcAft>
              <a:spcPct val="35000"/>
            </a:spcAft>
            <a:buNone/>
          </a:pPr>
          <a:r>
            <a:rPr lang="en-GB" sz="1800" b="0" i="0" u="none" kern="1200" dirty="0"/>
            <a:t>The Unicorn Badminton Club is a ‘Small, friendly club of league and club players, students and coaches.’ they welcome adults and juniors regardless of whether they are casual or competitive players.</a:t>
          </a:r>
          <a:endParaRPr lang="en-US" sz="1800" b="0" i="0" u="none" kern="1200" dirty="0"/>
        </a:p>
      </dsp:txBody>
      <dsp:txXfrm>
        <a:off x="1648503" y="3131"/>
        <a:ext cx="8128831" cy="1428006"/>
      </dsp:txXfrm>
    </dsp:sp>
    <dsp:sp modelId="{ED29E02E-D85D-45C1-8561-6A8F24942B09}">
      <dsp:nvSpPr>
        <dsp:cNvPr id="0" name=""/>
        <dsp:cNvSpPr/>
      </dsp:nvSpPr>
      <dsp:spPr>
        <a:xfrm>
          <a:off x="0" y="1724062"/>
          <a:ext cx="9974179" cy="1426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83FBB-CD5D-4D42-97FD-0EC0B5405A84}">
      <dsp:nvSpPr>
        <dsp:cNvPr id="0" name=""/>
        <dsp:cNvSpPr/>
      </dsp:nvSpPr>
      <dsp:spPr>
        <a:xfrm>
          <a:off x="431550" y="2045049"/>
          <a:ext cx="785403" cy="784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7EC16-AB74-42FB-8966-4B5E523FEDA8}">
      <dsp:nvSpPr>
        <dsp:cNvPr id="0" name=""/>
        <dsp:cNvSpPr/>
      </dsp:nvSpPr>
      <dsp:spPr>
        <a:xfrm>
          <a:off x="1648503" y="1724062"/>
          <a:ext cx="8128831" cy="1428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31" tIns="151131" rIns="151131" bIns="151131" numCol="1" spcCol="1270" anchor="ctr" anchorCtr="0">
          <a:noAutofit/>
        </a:bodyPr>
        <a:lstStyle/>
        <a:p>
          <a:pPr marL="0" lvl="0" indent="0" algn="l" defTabSz="711200">
            <a:lnSpc>
              <a:spcPct val="100000"/>
            </a:lnSpc>
            <a:spcBef>
              <a:spcPct val="0"/>
            </a:spcBef>
            <a:spcAft>
              <a:spcPct val="35000"/>
            </a:spcAft>
            <a:buNone/>
          </a:pPr>
          <a:r>
            <a:rPr lang="en-GB" sz="1600" kern="1200" dirty="0"/>
            <a:t>The club focuses on providing the opportunity for people of all ages to learn how to play badminton, ‘to reach a good standard of play’ enabling progression into club and competitive play.</a:t>
          </a:r>
          <a:br>
            <a:rPr lang="en-GB" sz="1400" kern="1200" dirty="0"/>
          </a:br>
          <a:br>
            <a:rPr lang="en-GB" sz="1400" kern="1200" dirty="0"/>
          </a:br>
          <a:r>
            <a:rPr lang="en-GB" sz="1400" kern="1200" dirty="0"/>
            <a:t>A business objective is to increase the standard of play amongst Juniors as to push them into the ‘Improvers’ group, where the fee for membership increases from £45 to £65 </a:t>
          </a:r>
          <a:endParaRPr lang="en-US" sz="1400" kern="1200" dirty="0"/>
        </a:p>
      </dsp:txBody>
      <dsp:txXfrm>
        <a:off x="1648503" y="1724062"/>
        <a:ext cx="8128831" cy="1428006"/>
      </dsp:txXfrm>
    </dsp:sp>
    <dsp:sp modelId="{1791E0D2-C878-449B-97EB-FED461E8AAE0}">
      <dsp:nvSpPr>
        <dsp:cNvPr id="0" name=""/>
        <dsp:cNvSpPr/>
      </dsp:nvSpPr>
      <dsp:spPr>
        <a:xfrm>
          <a:off x="0" y="3444993"/>
          <a:ext cx="9974179" cy="14266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EAE72-CC9F-447C-A087-634D47A4D365}">
      <dsp:nvSpPr>
        <dsp:cNvPr id="0" name=""/>
        <dsp:cNvSpPr/>
      </dsp:nvSpPr>
      <dsp:spPr>
        <a:xfrm>
          <a:off x="431550" y="3765980"/>
          <a:ext cx="785403" cy="784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ED32F-6D33-49A6-B2A8-391889F218D6}">
      <dsp:nvSpPr>
        <dsp:cNvPr id="0" name=""/>
        <dsp:cNvSpPr/>
      </dsp:nvSpPr>
      <dsp:spPr>
        <a:xfrm>
          <a:off x="1648503" y="3444993"/>
          <a:ext cx="8128831" cy="1428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31" tIns="151131" rIns="151131" bIns="151131" numCol="1" spcCol="1270" anchor="ctr" anchorCtr="0">
          <a:noAutofit/>
        </a:bodyPr>
        <a:lstStyle/>
        <a:p>
          <a:pPr marL="0" lvl="0" indent="0" algn="l" defTabSz="800100">
            <a:lnSpc>
              <a:spcPct val="100000"/>
            </a:lnSpc>
            <a:spcBef>
              <a:spcPct val="0"/>
            </a:spcBef>
            <a:spcAft>
              <a:spcPct val="35000"/>
            </a:spcAft>
            <a:buNone/>
          </a:pPr>
          <a:r>
            <a:rPr lang="en-GB" sz="1800" kern="1200" dirty="0"/>
            <a:t>Overall, the club’s success depends on attracting new members, retaining juniors pushing them into the ‘improvers’ group and presenting a professional website and social media’s that reflect the quality of service provided by the club.</a:t>
          </a:r>
          <a:endParaRPr lang="en-US" sz="1800" kern="1200" dirty="0"/>
        </a:p>
      </dsp:txBody>
      <dsp:txXfrm>
        <a:off x="1648503" y="3444993"/>
        <a:ext cx="8128831" cy="1428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AA3E8-DDD9-4BA6-8BC1-BDC7EFB242DA}">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0986930B-1F61-47A4-A545-155B397D591D}">
      <dsp:nvSpPr>
        <dsp:cNvPr id="0" name=""/>
        <dsp:cNvSpPr/>
      </dsp:nvSpPr>
      <dsp:spPr>
        <a:xfrm>
          <a:off x="8061" y="5979"/>
          <a:ext cx="3034531" cy="1820718"/>
        </a:xfrm>
        <a:prstGeom prst="rect">
          <a:avLst/>
        </a:prstGeom>
        <a:solidFill>
          <a:srgbClr val="CCD2D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Based in a local community, long-standing reputation with over 50 years in business, strong identity.</a:t>
          </a:r>
          <a:endParaRPr lang="en-US" sz="1600" kern="1200" dirty="0">
            <a:solidFill>
              <a:schemeClr val="tx1"/>
            </a:solidFill>
          </a:endParaRPr>
        </a:p>
      </dsp:txBody>
      <dsp:txXfrm>
        <a:off x="8061" y="5979"/>
        <a:ext cx="3034531" cy="1820718"/>
      </dsp:txXfrm>
    </dsp:sp>
    <dsp:sp modelId="{637FC7F3-B69E-48F0-A530-702EA69ECDBB}">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17B3F7C4-1FF7-4485-A52F-F561FEF7D27B}">
      <dsp:nvSpPr>
        <dsp:cNvPr id="0" name=""/>
        <dsp:cNvSpPr/>
      </dsp:nvSpPr>
      <dsp:spPr>
        <a:xfrm>
          <a:off x="3740534" y="5979"/>
          <a:ext cx="3034531" cy="1820718"/>
        </a:xfrm>
        <a:prstGeom prst="rect">
          <a:avLst/>
        </a:prstGeom>
        <a:solidFill>
          <a:srgbClr val="CCD2D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Clear goals are outlined, development pathway for juniors taking them from beginners to improvers until they reach a standard of competitive professional play.</a:t>
          </a:r>
          <a:endParaRPr lang="en-US" sz="1600" kern="1200" dirty="0">
            <a:solidFill>
              <a:schemeClr val="tx1"/>
            </a:solidFill>
          </a:endParaRPr>
        </a:p>
      </dsp:txBody>
      <dsp:txXfrm>
        <a:off x="3740534" y="5979"/>
        <a:ext cx="3034531" cy="1820718"/>
      </dsp:txXfrm>
    </dsp:sp>
    <dsp:sp modelId="{50B07615-8F3D-443B-B634-86B740337E52}">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E91039E2-8FAB-482F-A23C-C7E4C4AE0C79}">
      <dsp:nvSpPr>
        <dsp:cNvPr id="0" name=""/>
        <dsp:cNvSpPr/>
      </dsp:nvSpPr>
      <dsp:spPr>
        <a:xfrm>
          <a:off x="7473007" y="5979"/>
          <a:ext cx="3034531" cy="1820718"/>
        </a:xfrm>
        <a:prstGeom prst="rect">
          <a:avLst/>
        </a:prstGeom>
        <a:solidFill>
          <a:srgbClr val="CCD2D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Sessions are consistent, times of play are clearly listed; reliable timetable will retain members who need to fit the sessions around their personal life i.e. work obligations.</a:t>
          </a:r>
          <a:endParaRPr lang="en-US" sz="1600" kern="1200" dirty="0">
            <a:solidFill>
              <a:schemeClr val="tx1"/>
            </a:solidFill>
          </a:endParaRPr>
        </a:p>
      </dsp:txBody>
      <dsp:txXfrm>
        <a:off x="7473007" y="5979"/>
        <a:ext cx="3034531" cy="1820718"/>
      </dsp:txXfrm>
    </dsp:sp>
    <dsp:sp modelId="{B96CDB8C-C99B-4147-9880-59E8589B2E4E}">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2FEC6203-A63C-4347-B241-38A952E98253}">
      <dsp:nvSpPr>
        <dsp:cNvPr id="0" name=""/>
        <dsp:cNvSpPr/>
      </dsp:nvSpPr>
      <dsp:spPr>
        <a:xfrm>
          <a:off x="8061" y="2524640"/>
          <a:ext cx="3034531" cy="1820718"/>
        </a:xfrm>
        <a:prstGeom prst="rect">
          <a:avLst/>
        </a:prstGeom>
        <a:solidFill>
          <a:srgbClr val="CCD2D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Membership is affordable, no hidden fees good value over private 1:1 coaching.</a:t>
          </a:r>
          <a:endParaRPr lang="en-US" sz="1600" kern="1200" dirty="0">
            <a:solidFill>
              <a:schemeClr val="tx1"/>
            </a:solidFill>
          </a:endParaRPr>
        </a:p>
      </dsp:txBody>
      <dsp:txXfrm>
        <a:off x="8061" y="2524640"/>
        <a:ext cx="3034531" cy="1820718"/>
      </dsp:txXfrm>
    </dsp:sp>
    <dsp:sp modelId="{B607887A-D334-4593-B63C-FF3787856ABD}">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7BB352EA-555E-413B-9199-5FF0D48F84CB}">
      <dsp:nvSpPr>
        <dsp:cNvPr id="0" name=""/>
        <dsp:cNvSpPr/>
      </dsp:nvSpPr>
      <dsp:spPr>
        <a:xfrm>
          <a:off x="3740534" y="2524640"/>
          <a:ext cx="3034531" cy="1820718"/>
        </a:xfrm>
        <a:prstGeom prst="rect">
          <a:avLst/>
        </a:prstGeom>
        <a:solidFill>
          <a:srgbClr val="CCD2D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The Taunton location has multiple areas that feed into Taunton where the club is based, acting as a central location for the catchment.</a:t>
          </a:r>
          <a:endParaRPr lang="en-US" sz="1600" kern="1200" dirty="0">
            <a:solidFill>
              <a:schemeClr val="tx1"/>
            </a:solidFill>
          </a:endParaRPr>
        </a:p>
      </dsp:txBody>
      <dsp:txXfrm>
        <a:off x="3740534" y="2524640"/>
        <a:ext cx="3034531" cy="1820718"/>
      </dsp:txXfrm>
    </dsp:sp>
    <dsp:sp modelId="{F11AC856-3FAB-42EC-B01B-2845CE12926C}">
      <dsp:nvSpPr>
        <dsp:cNvPr id="0" name=""/>
        <dsp:cNvSpPr/>
      </dsp:nvSpPr>
      <dsp:spPr>
        <a:xfrm>
          <a:off x="7473007" y="2524640"/>
          <a:ext cx="3034531" cy="1820718"/>
        </a:xfrm>
        <a:prstGeom prst="rect">
          <a:avLst/>
        </a:prstGeom>
        <a:solidFill>
          <a:srgbClr val="CCD2D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This foundation positions the club to grow junior membership and retain long-term players.</a:t>
          </a:r>
          <a:endParaRPr lang="en-US" sz="1600" kern="1200" dirty="0">
            <a:solidFill>
              <a:schemeClr val="tx1"/>
            </a:solidFill>
          </a:endParaRPr>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20999-32F4-4E97-9FCC-D68EAF237B5E}"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EC295-F96D-4A45-A54A-B14469365747}" type="slidenum">
              <a:rPr lang="en-US" smtClean="0"/>
              <a:t>‹#›</a:t>
            </a:fld>
            <a:endParaRPr lang="en-US"/>
          </a:p>
        </p:txBody>
      </p:sp>
    </p:spTree>
    <p:extLst>
      <p:ext uri="{BB962C8B-B14F-4D97-AF65-F5344CB8AC3E}">
        <p14:creationId xmlns:p14="http://schemas.microsoft.com/office/powerpoint/2010/main" val="212189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MARKING PLEASE RUN THE SLIDE SHOW IN SLIDE SHOW MODE AS ELEMENTS ARE COVERED UP AND ARENT ALWAYS SPECIFICALLY REFERENCED IN NOTES</a:t>
            </a:r>
            <a:endParaRPr lang="en-US" dirty="0"/>
          </a:p>
        </p:txBody>
      </p:sp>
      <p:sp>
        <p:nvSpPr>
          <p:cNvPr id="4" name="Slide Number Placeholder 3"/>
          <p:cNvSpPr>
            <a:spLocks noGrp="1"/>
          </p:cNvSpPr>
          <p:nvPr>
            <p:ph type="sldNum" sz="quarter" idx="5"/>
          </p:nvPr>
        </p:nvSpPr>
        <p:spPr/>
        <p:txBody>
          <a:bodyPr/>
          <a:lstStyle/>
          <a:p>
            <a:fld id="{3B1EC295-F96D-4A45-A54A-B14469365747}" type="slidenum">
              <a:rPr lang="en-US" smtClean="0"/>
              <a:t>1</a:t>
            </a:fld>
            <a:endParaRPr lang="en-US"/>
          </a:p>
        </p:txBody>
      </p:sp>
    </p:spTree>
    <p:extLst>
      <p:ext uri="{BB962C8B-B14F-4D97-AF65-F5344CB8AC3E}">
        <p14:creationId xmlns:p14="http://schemas.microsoft.com/office/powerpoint/2010/main" val="37818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Tools and frameworks selected to support Agile principles and address the main priorities for web development.</a:t>
            </a:r>
            <a:endParaRPr lang="en-US" dirty="0"/>
          </a:p>
          <a:p>
            <a:endParaRPr lang="en-US" dirty="0"/>
          </a:p>
        </p:txBody>
      </p:sp>
      <p:sp>
        <p:nvSpPr>
          <p:cNvPr id="4" name="Slide Number Placeholder 3"/>
          <p:cNvSpPr>
            <a:spLocks noGrp="1"/>
          </p:cNvSpPr>
          <p:nvPr>
            <p:ph type="sldNum" sz="quarter" idx="5"/>
          </p:nvPr>
        </p:nvSpPr>
        <p:spPr/>
        <p:txBody>
          <a:bodyPr/>
          <a:lstStyle/>
          <a:p>
            <a:fld id="{3B1EC295-F96D-4A45-A54A-B14469365747}" type="slidenum">
              <a:rPr lang="en-US" smtClean="0"/>
              <a:t>10</a:t>
            </a:fld>
            <a:endParaRPr lang="en-US"/>
          </a:p>
        </p:txBody>
      </p:sp>
    </p:spTree>
    <p:extLst>
      <p:ext uri="{BB962C8B-B14F-4D97-AF65-F5344CB8AC3E}">
        <p14:creationId xmlns:p14="http://schemas.microsoft.com/office/powerpoint/2010/main" val="49851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evaluates the Unicorn Badminton Club website by looking at how usable it is in its current state, how the website performs and how accessible it is. The goal is to understand how well the site communicates its purpose and supports the clubs' objectives. From this analysis I aim to suggest appropriate methodologies, tools as well as frameworks that can be used to improve upon the current website inline with the clubs' goals and business objectives.</a:t>
            </a:r>
            <a:endParaRPr lang="en-US" dirty="0"/>
          </a:p>
        </p:txBody>
      </p:sp>
      <p:sp>
        <p:nvSpPr>
          <p:cNvPr id="4" name="Slide Number Placeholder 3"/>
          <p:cNvSpPr>
            <a:spLocks noGrp="1"/>
          </p:cNvSpPr>
          <p:nvPr>
            <p:ph type="sldNum" sz="quarter" idx="5"/>
          </p:nvPr>
        </p:nvSpPr>
        <p:spPr/>
        <p:txBody>
          <a:bodyPr/>
          <a:lstStyle/>
          <a:p>
            <a:fld id="{3B1EC295-F96D-4A45-A54A-B14469365747}" type="slidenum">
              <a:rPr lang="en-US" smtClean="0"/>
              <a:t>2</a:t>
            </a:fld>
            <a:endParaRPr lang="en-US"/>
          </a:p>
        </p:txBody>
      </p:sp>
    </p:spTree>
    <p:extLst>
      <p:ext uri="{BB962C8B-B14F-4D97-AF65-F5344CB8AC3E}">
        <p14:creationId xmlns:p14="http://schemas.microsoft.com/office/powerpoint/2010/main" val="222080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club is positioned in a small community, Unicorn Badminton club welcome adults, juniors, casual and competitive players. A key business objective is to progress juniors into the ‘improvers group’ furthering their level of skill but also increasing membership fee, generating UBC more revenue. The website needs to clearly communicate membership pathways, outlining frequency of sessions, cost of membership as to present the club professionally which will potentially garner new members as a result, UBC will also be able to retain juniors and reinforce the club’s long-standing reputation. Being in the business for over 50 years.</a:t>
            </a:r>
            <a:endParaRPr lang="en-US" dirty="0"/>
          </a:p>
        </p:txBody>
      </p:sp>
      <p:sp>
        <p:nvSpPr>
          <p:cNvPr id="4" name="Slide Number Placeholder 3"/>
          <p:cNvSpPr>
            <a:spLocks noGrp="1"/>
          </p:cNvSpPr>
          <p:nvPr>
            <p:ph type="sldNum" sz="quarter" idx="5"/>
          </p:nvPr>
        </p:nvSpPr>
        <p:spPr/>
        <p:txBody>
          <a:bodyPr/>
          <a:lstStyle/>
          <a:p>
            <a:fld id="{3B1EC295-F96D-4A45-A54A-B14469365747}" type="slidenum">
              <a:rPr lang="en-US" smtClean="0"/>
              <a:t>3</a:t>
            </a:fld>
            <a:endParaRPr lang="en-US"/>
          </a:p>
        </p:txBody>
      </p:sp>
    </p:spTree>
    <p:extLst>
      <p:ext uri="{BB962C8B-B14F-4D97-AF65-F5344CB8AC3E}">
        <p14:creationId xmlns:p14="http://schemas.microsoft.com/office/powerpoint/2010/main" val="172191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current website current suffers from outdated layout and minimal design, it’s boring and lacks visual hierarchy, this makes it hard for users to find the important information. The navigation bar is of poor quality and was quite frankly not super intuitive or visible on my first look of the website, which affects usability as website visitors may neglect it entirely which will lead to them missing out on important information relating to the Junior club and general information such as club affiliations, the club committee members, and safeguarding to name a few. Overall, the website is completely outdated and doesn’t reflect what should be a professional club considering their longevity within the business which would suggest they’ve done well for themselves. </a:t>
            </a:r>
          </a:p>
          <a:p>
            <a:br>
              <a:rPr lang="en-US" dirty="0"/>
            </a:br>
            <a:r>
              <a:rPr lang="en-US" dirty="0"/>
              <a:t>https://www.statista.com/statistics/277125/share-of-website-traffic-coming-from-mobile-devices/</a:t>
            </a:r>
          </a:p>
        </p:txBody>
      </p:sp>
      <p:sp>
        <p:nvSpPr>
          <p:cNvPr id="4" name="Slide Number Placeholder 3"/>
          <p:cNvSpPr>
            <a:spLocks noGrp="1"/>
          </p:cNvSpPr>
          <p:nvPr>
            <p:ph type="sldNum" sz="quarter" idx="5"/>
          </p:nvPr>
        </p:nvSpPr>
        <p:spPr/>
        <p:txBody>
          <a:bodyPr/>
          <a:lstStyle/>
          <a:p>
            <a:fld id="{3B1EC295-F96D-4A45-A54A-B14469365747}" type="slidenum">
              <a:rPr lang="en-US" smtClean="0"/>
              <a:t>4</a:t>
            </a:fld>
            <a:endParaRPr lang="en-US"/>
          </a:p>
        </p:txBody>
      </p:sp>
    </p:spTree>
    <p:extLst>
      <p:ext uri="{BB962C8B-B14F-4D97-AF65-F5344CB8AC3E}">
        <p14:creationId xmlns:p14="http://schemas.microsoft.com/office/powerpoint/2010/main" val="19275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1EC295-F96D-4A45-A54A-B14469365747}" type="slidenum">
              <a:rPr lang="en-US" smtClean="0"/>
              <a:t>5</a:t>
            </a:fld>
            <a:endParaRPr lang="en-US"/>
          </a:p>
        </p:txBody>
      </p:sp>
    </p:spTree>
    <p:extLst>
      <p:ext uri="{BB962C8B-B14F-4D97-AF65-F5344CB8AC3E}">
        <p14:creationId xmlns:p14="http://schemas.microsoft.com/office/powerpoint/2010/main" val="390589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club has a long history, it’s been around for over 50 years, they have a clear pathway for development especially for juniors, it has a central location that feeds in multiple areas in the catchment, the website must reinforce the strengths. Showing how and why they are reliable, showing their structured plans visibly, Improving these aspects may help convert their advantages into results when it comes to membership.</a:t>
            </a:r>
          </a:p>
          <a:p>
            <a:br>
              <a:rPr lang="en-US" dirty="0"/>
            </a:br>
            <a:r>
              <a:rPr lang="en-US" dirty="0"/>
              <a:t>https://www.somersetcountygazette.co.uk/sport/9698824.unicorn-badminton-club-celebrates-50th-anniversary/</a:t>
            </a:r>
          </a:p>
        </p:txBody>
      </p:sp>
      <p:sp>
        <p:nvSpPr>
          <p:cNvPr id="4" name="Slide Number Placeholder 3"/>
          <p:cNvSpPr>
            <a:spLocks noGrp="1"/>
          </p:cNvSpPr>
          <p:nvPr>
            <p:ph type="sldNum" sz="quarter" idx="5"/>
          </p:nvPr>
        </p:nvSpPr>
        <p:spPr/>
        <p:txBody>
          <a:bodyPr/>
          <a:lstStyle/>
          <a:p>
            <a:fld id="{3B1EC295-F96D-4A45-A54A-B14469365747}" type="slidenum">
              <a:rPr lang="en-US" smtClean="0"/>
              <a:t>6</a:t>
            </a:fld>
            <a:endParaRPr lang="en-US"/>
          </a:p>
        </p:txBody>
      </p:sp>
    </p:spTree>
    <p:extLst>
      <p:ext uri="{BB962C8B-B14F-4D97-AF65-F5344CB8AC3E}">
        <p14:creationId xmlns:p14="http://schemas.microsoft.com/office/powerpoint/2010/main" val="47385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GB" dirty="0"/>
              <a:t>This proposed web development methodology utilizes Agile principles such as early delivery, collaboration with businesspeople and consumers, while ensuring continuous improvement. It’s an ideal methodology for a website that is reliant on feedback to meet members needs and expectations overtime. Agile suits this project as there's a lot that needs to be improved on, unlike waterfall Agile allows you to make iterations on former stages in the development cycle, which is crucial for Unicorn as they require a lot of modernisation, other methodologies may end up with oversights being left in because of not being able to go back to other stages.</a:t>
            </a:r>
            <a:br>
              <a:rPr lang="en-GB" dirty="0"/>
            </a:br>
            <a:br>
              <a:rPr lang="en-GB" dirty="0"/>
            </a:br>
            <a:r>
              <a:rPr lang="en-GB" sz="1200" dirty="0"/>
              <a:t>Deliver value early, the priority is to satisfy the club by providing a website that works quickly, improving it over time, even later into Development.</a:t>
            </a:r>
            <a:br>
              <a:rPr lang="en-US" sz="1200" dirty="0"/>
            </a:br>
            <a:br>
              <a:rPr lang="en-US" sz="1200" dirty="0"/>
            </a:br>
            <a:r>
              <a:rPr lang="en-US" sz="1200" dirty="0"/>
              <a:t>Look to get feedback on the site from coaches, parents and juniors to adapt the site to address the consumers desires. </a:t>
            </a:r>
            <a:br>
              <a:rPr lang="en-US" sz="1200" dirty="0"/>
            </a:br>
            <a:br>
              <a:rPr lang="en-US" sz="1200" dirty="0"/>
            </a:br>
            <a:r>
              <a:rPr lang="en-US" sz="1200" dirty="0"/>
              <a:t>Deliver updates frequently, over a couple of weeks to a couple of months, such as increasing SEO ranking, or adding calls to action that entice potential customers to take action to sign up.</a:t>
            </a:r>
          </a:p>
          <a:p>
            <a:pPr marL="0" indent="0">
              <a:buNone/>
            </a:pPr>
            <a:r>
              <a:rPr lang="en-US" sz="1200" dirty="0"/>
              <a:t>Involve those who have a primary interest (club committee, coaches and members) daily / regularly throughout the project to make better decisions.</a:t>
            </a:r>
            <a:br>
              <a:rPr lang="en-US" sz="1200" dirty="0"/>
            </a:br>
            <a:endParaRPr lang="en-US" sz="1200" dirty="0"/>
          </a:p>
          <a:p>
            <a:pPr marL="0" indent="0">
              <a:buNone/>
            </a:pPr>
            <a:r>
              <a:rPr lang="en-US" sz="1200" dirty="0"/>
              <a:t>Plan realistic goals so that updates can be delivered in a reasonable timescale without jeopardizing the quality of choices made.</a:t>
            </a:r>
            <a:br>
              <a:rPr lang="en-US" sz="1200" dirty="0"/>
            </a:br>
            <a:br>
              <a:rPr lang="en-US" sz="1200" dirty="0"/>
            </a:br>
            <a:r>
              <a:rPr lang="en-US" sz="1200" dirty="0"/>
              <a:t>Focus on simplicity with continuous attention to technical excellence. Prioritizing the essential features first (session times, location, mobile layout, calls to action, pricing, contact info). </a:t>
            </a:r>
            <a:br>
              <a:rPr lang="en-US" sz="1200" dirty="0"/>
            </a:br>
            <a:br>
              <a:rPr lang="en-US" sz="1200" dirty="0"/>
            </a:br>
            <a:r>
              <a:rPr lang="en-US" sz="1200" dirty="0"/>
              <a:t>Performance, accessibility and mobile usability testing throughout. Not after finishing everything, fix problems as they occur.</a:t>
            </a:r>
            <a:br>
              <a:rPr lang="en-US" sz="1200" dirty="0"/>
            </a:br>
            <a:br>
              <a:rPr lang="en-GB" dirty="0"/>
            </a:br>
            <a:r>
              <a:rPr lang="en-GB" dirty="0"/>
              <a:t> </a:t>
            </a:r>
            <a:r>
              <a:rPr lang="en-US" dirty="0"/>
              <a:t>https://agilemanifesto.org/principles.html</a:t>
            </a:r>
          </a:p>
        </p:txBody>
      </p:sp>
      <p:sp>
        <p:nvSpPr>
          <p:cNvPr id="4" name="Slide Number Placeholder 3"/>
          <p:cNvSpPr>
            <a:spLocks noGrp="1"/>
          </p:cNvSpPr>
          <p:nvPr>
            <p:ph type="sldNum" sz="quarter" idx="5"/>
          </p:nvPr>
        </p:nvSpPr>
        <p:spPr/>
        <p:txBody>
          <a:bodyPr/>
          <a:lstStyle/>
          <a:p>
            <a:fld id="{3B1EC295-F96D-4A45-A54A-B14469365747}" type="slidenum">
              <a:rPr lang="en-US" smtClean="0"/>
              <a:t>7</a:t>
            </a:fld>
            <a:endParaRPr lang="en-US"/>
          </a:p>
        </p:txBody>
      </p:sp>
    </p:spTree>
    <p:extLst>
      <p:ext uri="{BB962C8B-B14F-4D97-AF65-F5344CB8AC3E}">
        <p14:creationId xmlns:p14="http://schemas.microsoft.com/office/powerpoint/2010/main" val="100348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GB" sz="1600" dirty="0"/>
              <a:t>Visual Studio Code – Code Editor</a:t>
            </a:r>
          </a:p>
          <a:p>
            <a:pPr marL="0" indent="0">
              <a:buNone/>
            </a:pPr>
            <a:r>
              <a:rPr lang="en-GB" sz="1600" dirty="0"/>
              <a:t>Visual studio code is a lightweight extensible code editor, which supports plugins that allow for the testing during web development supporting the critical files that make up a web pages such as HTML, CSS &amp; JS.</a:t>
            </a:r>
            <a:br>
              <a:rPr lang="en-GB" sz="1600" dirty="0"/>
            </a:br>
            <a:br>
              <a:rPr lang="en-GB" sz="1600" dirty="0"/>
            </a:br>
            <a:r>
              <a:rPr lang="en-GB" sz="1600" dirty="0"/>
              <a:t>VSC should be used this project as it is ideal for building small responsive websites that suit the agile methodology.</a:t>
            </a:r>
          </a:p>
          <a:p>
            <a:pPr marL="0" indent="0">
              <a:buNone/>
            </a:pPr>
            <a:endParaRPr lang="en-GB" sz="1600" dirty="0"/>
          </a:p>
          <a:p>
            <a:pPr marL="0" indent="0">
              <a:buNone/>
            </a:pPr>
            <a:r>
              <a:rPr lang="en-GB" sz="1600" dirty="0"/>
              <a:t>One limitation is that you must be confident with these languages to build the website, it’s not alike to other website builders which provide drag and drop templates such as WIX or Squarespace that most competent people can use to build a website.</a:t>
            </a:r>
            <a:br>
              <a:rPr lang="en-GB" sz="1600" dirty="0"/>
            </a:br>
            <a:br>
              <a:rPr lang="en-GB" sz="1600" dirty="0"/>
            </a:br>
            <a:r>
              <a:rPr lang="en-GB" sz="1600" dirty="0"/>
              <a:t>Figma – Design &amp; Prototyping</a:t>
            </a:r>
            <a:br>
              <a:rPr lang="en-GB" sz="1200" dirty="0"/>
            </a:br>
            <a:r>
              <a:rPr lang="en-GB" sz="1200" dirty="0"/>
              <a:t>Figma allows for collaboration with committee members  and allows for real time feedback making designs tailorable to their needs.</a:t>
            </a:r>
            <a:br>
              <a:rPr lang="en-GB" sz="1200" dirty="0"/>
            </a:br>
            <a:br>
              <a:rPr lang="en-GB" sz="1200" dirty="0"/>
            </a:br>
            <a:r>
              <a:rPr lang="en-GB" sz="1200" dirty="0"/>
              <a:t>Gives a realistic outlook for how the website may look when applied in visual studio, plan saves time &amp; helps with visualisation.</a:t>
            </a:r>
          </a:p>
          <a:p>
            <a:endParaRPr lang="en-GB" sz="1200" dirty="0"/>
          </a:p>
          <a:p>
            <a:r>
              <a:rPr lang="en-GB" sz="1200" dirty="0"/>
              <a:t>However, Figma may be confusing to onlookers who’ve never used the service and may mistake it for a 1:1 of how the website will look when created however its primary purpose is to be used to plan and changes may be made later down the line, this reinforces why following agile principles is essential as businesspeople and developers must work with and update one another so that they understand this nuance.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GB" sz="1600" dirty="0"/>
              <a:t>Version Control</a:t>
            </a:r>
            <a:br>
              <a:rPr lang="en-GB" sz="1600" dirty="0"/>
            </a:br>
            <a:r>
              <a:rPr lang="en-GB" sz="1200" dirty="0"/>
              <a:t>GitHub should be used to track changes, so that progress is never lost.</a:t>
            </a:r>
            <a:br>
              <a:rPr lang="en-GB" sz="1200" dirty="0"/>
            </a:br>
            <a:br>
              <a:rPr lang="en-GB" sz="1200" dirty="0"/>
            </a:br>
            <a:r>
              <a:rPr lang="en-GB" sz="1200" dirty="0"/>
              <a:t>GitHub also supports collaboration, team members can create separate branches separate from the main branch to develop features independently, they can then merge them with the main branch when ready.</a:t>
            </a:r>
            <a:br>
              <a:rPr lang="en-GB" sz="1200" dirty="0"/>
            </a:br>
            <a:br>
              <a:rPr lang="en-GB" sz="1200" dirty="0"/>
            </a:br>
            <a:r>
              <a:rPr lang="en-GB" sz="1200" dirty="0"/>
              <a:t>Version control ensures updates are organised, reducing the risk of errors, it  also enables efficient workflow as multiple people can work without overwriting one another’s changes</a:t>
            </a:r>
            <a:br>
              <a:rPr lang="en-GB" sz="1200" dirty="0"/>
            </a:br>
            <a:br>
              <a:rPr lang="en-GB" sz="1200" dirty="0"/>
            </a:br>
            <a:r>
              <a:rPr lang="en-GB" sz="1200" dirty="0"/>
              <a:t>Additionally, GitHub allows you to revert to earlier versions in case something critical breaks essential for getting projects out on time if there are issues you do not need to work from scratch!</a:t>
            </a:r>
          </a:p>
          <a:p>
            <a:br>
              <a:rPr lang="en-US" dirty="0"/>
            </a:br>
            <a:br>
              <a:rPr lang="en-US" dirty="0"/>
            </a:br>
            <a:r>
              <a:rPr lang="en-GB" sz="1800" dirty="0"/>
              <a:t>Testing – Lighthouse &amp; WAVE</a:t>
            </a:r>
            <a:br>
              <a:rPr lang="en-GB" sz="1800" dirty="0"/>
            </a:br>
            <a:r>
              <a:rPr lang="en-GB" dirty="0"/>
              <a:t>Lighthouse can be used to test site performance </a:t>
            </a:r>
            <a:br>
              <a:rPr lang="en-GB" dirty="0"/>
            </a:br>
            <a:br>
              <a:rPr lang="en-GB" dirty="0"/>
            </a:br>
            <a:r>
              <a:rPr lang="en-GB" dirty="0"/>
              <a:t>Measuring how quick main content loads (LCP) </a:t>
            </a:r>
            <a:br>
              <a:rPr lang="en-GB" dirty="0"/>
            </a:br>
            <a:r>
              <a:rPr lang="en-GB" dirty="0"/>
              <a:t>Tracking layout stability during load (CLS)</a:t>
            </a:r>
            <a:br>
              <a:rPr lang="en-GB" dirty="0"/>
            </a:br>
            <a:r>
              <a:rPr lang="en-GB" dirty="0"/>
              <a:t>And to check responsiveness after user input. (INP)</a:t>
            </a:r>
            <a:br>
              <a:rPr lang="en-GB" dirty="0"/>
            </a:br>
            <a:br>
              <a:rPr lang="en-GB" dirty="0"/>
            </a:br>
            <a:r>
              <a:rPr lang="en-GB" dirty="0"/>
              <a:t>Lighthouse is useful to identify why loading times may be slow (may indicate images need compressing)</a:t>
            </a:r>
          </a:p>
          <a:p>
            <a:br>
              <a:rPr lang="en-GB" dirty="0"/>
            </a:br>
            <a:r>
              <a:rPr lang="en-GB" dirty="0"/>
              <a:t>Lighthouse also directly supports the agile methodology as it identifies performance issues early helping them to be rectified before they spiral out of control which may affect deadlines</a:t>
            </a:r>
            <a:br>
              <a:rPr lang="en-GB" dirty="0"/>
            </a:br>
            <a:br>
              <a:rPr lang="en-GB" dirty="0"/>
            </a:br>
            <a:r>
              <a:rPr lang="en-GB" dirty="0"/>
              <a:t>One limitation of Lighthouse is scores will not always reflect real conditions on devices, if a user has a particularly slow network connection is on a slower device or a different browser it may affect individual experiences</a:t>
            </a:r>
            <a:endParaRPr lang="en-US" sz="1800" dirty="0"/>
          </a:p>
          <a:p>
            <a:br>
              <a:rPr lang="en-US" dirty="0"/>
            </a:br>
            <a:br>
              <a:rPr lang="en-US" dirty="0"/>
            </a:br>
            <a:br>
              <a:rPr lang="en-US" dirty="0"/>
            </a:br>
            <a:r>
              <a:rPr lang="en-GB" sz="1800" dirty="0"/>
              <a:t>WAVE </a:t>
            </a:r>
            <a:br>
              <a:rPr lang="en-GB" dirty="0"/>
            </a:br>
            <a:r>
              <a:rPr lang="en-GB" dirty="0" err="1"/>
              <a:t>WAVE</a:t>
            </a:r>
            <a:r>
              <a:rPr lang="en-GB" dirty="0"/>
              <a:t> is a tool that scans a webpage highlighting issues such as missing alt text, poor colour contrast &amp; poor use of headings, it shows the points on the page that may have these issues so that developers can rectify them as they directly correlate to accessibility.</a:t>
            </a:r>
          </a:p>
          <a:p>
            <a:endParaRPr lang="en-GB" dirty="0"/>
          </a:p>
          <a:p>
            <a:r>
              <a:rPr lang="en-GB" dirty="0"/>
              <a:t>(Screen readers read alt-text aloud so visually impaired users can understand the purpose of an image.)</a:t>
            </a:r>
            <a:br>
              <a:rPr lang="en-GB" dirty="0"/>
            </a:br>
            <a:br>
              <a:rPr lang="en-GB" dirty="0"/>
            </a:br>
            <a:r>
              <a:rPr lang="en-GB" dirty="0"/>
              <a:t>WAVE is necessary for this project as it ensures that users do not miss out on opportunities due to their disability.</a:t>
            </a:r>
            <a:br>
              <a:rPr lang="en-GB" dirty="0"/>
            </a:br>
            <a:br>
              <a:rPr lang="en-GB" dirty="0"/>
            </a:br>
            <a:r>
              <a:rPr lang="en-GB" dirty="0"/>
              <a:t>One limitation of WAVE is that it can tell you if an image is missing alt-text however the alt-text may not necessarily be meaningful (images are visible enough even for someone who utilises a screen reader)</a:t>
            </a:r>
            <a:br>
              <a:rPr lang="en-GB" dirty="0"/>
            </a:br>
            <a:br>
              <a:rPr lang="en-GB" dirty="0"/>
            </a:br>
            <a:r>
              <a:rPr lang="en-GB" dirty="0"/>
              <a:t>Regardless, alt-text is important as it helps with SEO as search engines can’t visualise images however alt-text can tell them what an image represents (helps ranking for keywords)</a:t>
            </a:r>
            <a:br>
              <a:rPr lang="en-GB" dirty="0"/>
            </a:br>
            <a:endParaRPr lang="en-US" dirty="0"/>
          </a:p>
          <a:p>
            <a:br>
              <a:rPr lang="en-US" dirty="0"/>
            </a:br>
            <a:br>
              <a:rPr lang="en-US" dirty="0"/>
            </a:br>
            <a:r>
              <a:rPr lang="en-US" dirty="0"/>
              <a:t>https://pagespeed.web.dev/analysis/https-www-unicornbadminton-club-home-html/ztc3gzyrvr?form_factor=desktop</a:t>
            </a:r>
            <a:br>
              <a:rPr lang="en-US" dirty="0"/>
            </a:br>
            <a:r>
              <a:rPr lang="en-US" dirty="0"/>
              <a:t>https://wave.webaim.org/report#/https://www.unicornbadminton.club/home.html</a:t>
            </a:r>
          </a:p>
        </p:txBody>
      </p:sp>
      <p:sp>
        <p:nvSpPr>
          <p:cNvPr id="4" name="Slide Number Placeholder 3"/>
          <p:cNvSpPr>
            <a:spLocks noGrp="1"/>
          </p:cNvSpPr>
          <p:nvPr>
            <p:ph type="sldNum" sz="quarter" idx="5"/>
          </p:nvPr>
        </p:nvSpPr>
        <p:spPr/>
        <p:txBody>
          <a:bodyPr/>
          <a:lstStyle/>
          <a:p>
            <a:fld id="{3B1EC295-F96D-4A45-A54A-B14469365747}" type="slidenum">
              <a:rPr lang="en-US" smtClean="0"/>
              <a:t>8</a:t>
            </a:fld>
            <a:endParaRPr lang="en-US"/>
          </a:p>
        </p:txBody>
      </p:sp>
    </p:spTree>
    <p:extLst>
      <p:ext uri="{BB962C8B-B14F-4D97-AF65-F5344CB8AC3E}">
        <p14:creationId xmlns:p14="http://schemas.microsoft.com/office/powerpoint/2010/main" val="145870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dirty="0"/>
              <a:t>Benefits of using HTML CSS &amp; JS (standard in web development) as well as the benefits of incorporating a CSS framework such as bootstrap.</a:t>
            </a:r>
          </a:p>
          <a:p>
            <a:endParaRPr lang="en-GB" dirty="0"/>
          </a:p>
          <a:p>
            <a:r>
              <a:rPr lang="en-GB" dirty="0"/>
              <a:t>HTML CSS &amp; JS allow for full control over the websites structure, styling and behaviour. Access over these factors is necessary for the club’s website where performance and accessibility are a priority, Other platforms that provide the ability to ‘drag and drop templates’ such as Wix or Squarespace may include unnecessary code in their elements that may harm performance, Manual development can remove this excess code which will result in faster load times due to the developer having freedom of expression over their code. However, because of using a manual developer this approach requires a competent developer who has a solid understanding of the languages involved, which may harm future updates if the club choose to not stay involved with the former developer, and if they hire another developer in the future, it may take a while for them to get acquainted with the pre-existing code as it may not be in their style leading to updates taking longer or an entire rebuild being necessary.</a:t>
            </a:r>
            <a:br>
              <a:rPr lang="en-GB" dirty="0"/>
            </a:br>
            <a:br>
              <a:rPr lang="en-GB" dirty="0"/>
            </a:br>
            <a:r>
              <a:rPr lang="en-GB" dirty="0"/>
              <a:t>Bootstrap provides a responsive grid system and pre-built components which speed up development and ensure consistency across pages, bootstrap is useful for improving their mobile layout and responsiveness which is currently a significant weakness to the Unicorn Badminton Club. Bootstrap automatically adjusts layout dependant on the device being used which is essential as mobile &amp; other handheld devices make up around 60% of total web traffic, if Unicorn fail to implement mobile responsiveness, they may alienate over half of the potential userbase that interact with the website as they may become dissatisfied as the website looks unprofessional and is harder to interact with. The main limitation is that Bootstrap can look generic if not customised. Many sites use the same default navbars, buttons, and layout styles, so without branding or design tweaks, the site may feel templated alike to web-building platforms rather than unique.</a:t>
            </a:r>
            <a:br>
              <a:rPr lang="en-GB" dirty="0"/>
            </a:br>
            <a:br>
              <a:rPr lang="en-GB" dirty="0"/>
            </a:br>
            <a:r>
              <a:rPr lang="en-GB" dirty="0"/>
              <a:t>Overall combining HTML/CSS/JS with bootstrap would offer the best of both worlds, offering full control over decisions such as structure and styling, while bootstrap provides the utilities to create a responsive mobile layout which is currently a limitation which the current site lacks, Including both together ensures the website can provide a cross compatible, fast experience across devices</a:t>
            </a:r>
            <a:endParaRPr lang="en-US" dirty="0"/>
          </a:p>
        </p:txBody>
      </p:sp>
      <p:sp>
        <p:nvSpPr>
          <p:cNvPr id="4" name="Slide Number Placeholder 3"/>
          <p:cNvSpPr>
            <a:spLocks noGrp="1"/>
          </p:cNvSpPr>
          <p:nvPr>
            <p:ph type="sldNum" sz="quarter" idx="5"/>
          </p:nvPr>
        </p:nvSpPr>
        <p:spPr/>
        <p:txBody>
          <a:bodyPr/>
          <a:lstStyle/>
          <a:p>
            <a:fld id="{3B1EC295-F96D-4A45-A54A-B14469365747}" type="slidenum">
              <a:rPr lang="en-US" smtClean="0"/>
              <a:t>9</a:t>
            </a:fld>
            <a:endParaRPr lang="en-US"/>
          </a:p>
        </p:txBody>
      </p:sp>
    </p:spTree>
    <p:extLst>
      <p:ext uri="{BB962C8B-B14F-4D97-AF65-F5344CB8AC3E}">
        <p14:creationId xmlns:p14="http://schemas.microsoft.com/office/powerpoint/2010/main" val="123018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B473-88B8-8517-9B4D-1DACF0185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F41E19-B5E3-60E9-336B-A2397D3EA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90B574-6960-0D80-8FBF-0F24DDD11AAB}"/>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5" name="Footer Placeholder 4">
            <a:extLst>
              <a:ext uri="{FF2B5EF4-FFF2-40B4-BE49-F238E27FC236}">
                <a16:creationId xmlns:a16="http://schemas.microsoft.com/office/drawing/2014/main" id="{2C300D71-665E-43DD-92A3-5CF560185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E367D-71BF-86B8-3746-B16066814B30}"/>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165050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A27D-EF38-6A4A-9346-93BE6072F5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008112-1355-43A6-274C-360432099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E40D3-384B-A399-1E97-CAB7EFDCDAF7}"/>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5" name="Footer Placeholder 4">
            <a:extLst>
              <a:ext uri="{FF2B5EF4-FFF2-40B4-BE49-F238E27FC236}">
                <a16:creationId xmlns:a16="http://schemas.microsoft.com/office/drawing/2014/main" id="{79574543-3191-CC07-A593-2AF88960C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1E5A9-8291-AF2E-1F03-965CD018C399}"/>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249875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74D22-B80F-E76A-7EB8-2B6CBC4984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A69D0C-73A5-A55D-5B95-1F9A8F7F3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3A1A-D515-60C4-AC49-F5DCD9BE0BB3}"/>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5" name="Footer Placeholder 4">
            <a:extLst>
              <a:ext uri="{FF2B5EF4-FFF2-40B4-BE49-F238E27FC236}">
                <a16:creationId xmlns:a16="http://schemas.microsoft.com/office/drawing/2014/main" id="{F3F3443A-B4BE-C8E5-8B44-1ED01CFAA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D4E6C-DC78-A2A6-8DA0-D0A72C943D9E}"/>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428281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886C-694F-DAA1-7445-9E908FF594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04162-2154-35CE-C699-5DAA9BB71A1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C3C924-802E-9714-DE30-5AE154C04565}"/>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5" name="Footer Placeholder 4">
            <a:extLst>
              <a:ext uri="{FF2B5EF4-FFF2-40B4-BE49-F238E27FC236}">
                <a16:creationId xmlns:a16="http://schemas.microsoft.com/office/drawing/2014/main" id="{6DDFECF1-BA6E-A713-10FC-596072A40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B5665-ECE2-4398-872A-B252C35EF24A}"/>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385389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9B7A-CDFE-9ADE-11D4-9C37D8FF5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3670B6-FAA0-E59F-A20C-97D23F1A09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05EA54-83B9-221A-DF92-70ECDF22991E}"/>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5" name="Footer Placeholder 4">
            <a:extLst>
              <a:ext uri="{FF2B5EF4-FFF2-40B4-BE49-F238E27FC236}">
                <a16:creationId xmlns:a16="http://schemas.microsoft.com/office/drawing/2014/main" id="{16140D08-B0A2-074C-E41E-29EF30C1C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90224-8159-0915-6322-D04E3F00B7A1}"/>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145225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15B6-3F36-6131-DCDB-33E723335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3B449C-4214-D95D-A5C1-DE8E498EB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3B7F7-CC56-7C26-7C24-5D4475AB8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D7C3A-13D7-BB1A-8309-4ECC200C8839}"/>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6" name="Footer Placeholder 5">
            <a:extLst>
              <a:ext uri="{FF2B5EF4-FFF2-40B4-BE49-F238E27FC236}">
                <a16:creationId xmlns:a16="http://schemas.microsoft.com/office/drawing/2014/main" id="{FC66EA9F-0ECB-3EBB-AD97-366DD5F9E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32BAD-891F-72D7-0174-FED2AB3DF214}"/>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349631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5C54-D214-0F29-7B73-0201AB947E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72FE0-55D9-1969-342D-8AEDD4743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CE78-AA1C-3C42-7ECB-2F1E20F88F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B58DA2-7E87-4EEE-15C4-7C9EBFCCE8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B4EB8-845B-8A5F-4006-A6E22D12F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5C0D0-AAAE-1220-EE4C-242A4088867C}"/>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8" name="Footer Placeholder 7">
            <a:extLst>
              <a:ext uri="{FF2B5EF4-FFF2-40B4-BE49-F238E27FC236}">
                <a16:creationId xmlns:a16="http://schemas.microsoft.com/office/drawing/2014/main" id="{AFE83547-8F2B-CCE1-91AA-4B1705C594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093953-F516-6477-5AE6-910373FC21FD}"/>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122342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CE74-D9B0-8718-4622-55C695A7F2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6877AB-DD82-4D62-9D7E-9B6CFCF2DB4A}"/>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4" name="Footer Placeholder 3">
            <a:extLst>
              <a:ext uri="{FF2B5EF4-FFF2-40B4-BE49-F238E27FC236}">
                <a16:creationId xmlns:a16="http://schemas.microsoft.com/office/drawing/2014/main" id="{3961CCDC-4FDE-470F-8E71-7973D03307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24E828-A7F6-8F0B-22BA-5E59DF5A79CE}"/>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266833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0F5F0-D5A0-03FC-38F2-D335BCF05FC8}"/>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3" name="Footer Placeholder 2">
            <a:extLst>
              <a:ext uri="{FF2B5EF4-FFF2-40B4-BE49-F238E27FC236}">
                <a16:creationId xmlns:a16="http://schemas.microsoft.com/office/drawing/2014/main" id="{EFEF77AC-D301-B9E1-5121-63BE2D9547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8768E-52F6-0F15-F130-C8339F87E341}"/>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312526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20CD-9549-E885-FB06-21DF55ABA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49A96-38FF-334A-BF9B-08BFFB6CA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32160A-819E-159A-9719-2481FC263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17B4A-16B2-0B96-8902-EB64E3E19957}"/>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6" name="Footer Placeholder 5">
            <a:extLst>
              <a:ext uri="{FF2B5EF4-FFF2-40B4-BE49-F238E27FC236}">
                <a16:creationId xmlns:a16="http://schemas.microsoft.com/office/drawing/2014/main" id="{406CEF4B-C0AF-7FAE-E1F8-5A5BFAABE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BD502-74F5-2D8D-A485-F94D6421C9BA}"/>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3938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CE30-3417-682C-EC38-C31107847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88ED6F-6EAA-7DDB-655E-EF38704C9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E99850-D1D3-5592-F8AA-202AA6FF7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F9D1B-823F-1E98-913F-49548AEB4E9C}"/>
              </a:ext>
            </a:extLst>
          </p:cNvPr>
          <p:cNvSpPr>
            <a:spLocks noGrp="1"/>
          </p:cNvSpPr>
          <p:nvPr>
            <p:ph type="dt" sz="half" idx="10"/>
          </p:nvPr>
        </p:nvSpPr>
        <p:spPr/>
        <p:txBody>
          <a:bodyPr/>
          <a:lstStyle/>
          <a:p>
            <a:fld id="{66744F00-5CFE-4754-9598-4ECAD06E4099}" type="datetimeFigureOut">
              <a:rPr lang="en-US" smtClean="0"/>
              <a:t>2/19/2026</a:t>
            </a:fld>
            <a:endParaRPr lang="en-US"/>
          </a:p>
        </p:txBody>
      </p:sp>
      <p:sp>
        <p:nvSpPr>
          <p:cNvPr id="6" name="Footer Placeholder 5">
            <a:extLst>
              <a:ext uri="{FF2B5EF4-FFF2-40B4-BE49-F238E27FC236}">
                <a16:creationId xmlns:a16="http://schemas.microsoft.com/office/drawing/2014/main" id="{934E26B4-9B29-ED67-7FAC-91276643E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B5D35-5F4B-F9D4-69E7-0094879B9485}"/>
              </a:ext>
            </a:extLst>
          </p:cNvPr>
          <p:cNvSpPr>
            <a:spLocks noGrp="1"/>
          </p:cNvSpPr>
          <p:nvPr>
            <p:ph type="sldNum" sz="quarter" idx="12"/>
          </p:nvPr>
        </p:nvSpPr>
        <p:spPr/>
        <p:txBody>
          <a:bodyPr/>
          <a:lstStyle/>
          <a:p>
            <a:fld id="{EF85A2BC-6C1E-4F4B-B6E2-BE12BE1F1368}" type="slidenum">
              <a:rPr lang="en-US" smtClean="0"/>
              <a:t>‹#›</a:t>
            </a:fld>
            <a:endParaRPr lang="en-US"/>
          </a:p>
        </p:txBody>
      </p:sp>
    </p:spTree>
    <p:extLst>
      <p:ext uri="{BB962C8B-B14F-4D97-AF65-F5344CB8AC3E}">
        <p14:creationId xmlns:p14="http://schemas.microsoft.com/office/powerpoint/2010/main" val="376181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56AC1-1C47-4A4D-62BF-DD53E624B4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AA1F4-E4C0-620F-30FC-977B29307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DD977-09A7-8AB6-AA06-6E270A09D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744F00-5CFE-4754-9598-4ECAD06E4099}" type="datetimeFigureOut">
              <a:rPr lang="en-US" smtClean="0"/>
              <a:t>2/19/2026</a:t>
            </a:fld>
            <a:endParaRPr lang="en-US"/>
          </a:p>
        </p:txBody>
      </p:sp>
      <p:sp>
        <p:nvSpPr>
          <p:cNvPr id="5" name="Footer Placeholder 4">
            <a:extLst>
              <a:ext uri="{FF2B5EF4-FFF2-40B4-BE49-F238E27FC236}">
                <a16:creationId xmlns:a16="http://schemas.microsoft.com/office/drawing/2014/main" id="{CFE8FDA4-68FC-2422-FCAE-54AC0E7682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8DFB7D-577D-B294-C844-BD83C8E87F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85A2BC-6C1E-4F4B-B6E2-BE12BE1F1368}" type="slidenum">
              <a:rPr lang="en-US" smtClean="0"/>
              <a:t>‹#›</a:t>
            </a:fld>
            <a:endParaRPr lang="en-US"/>
          </a:p>
        </p:txBody>
      </p:sp>
    </p:spTree>
    <p:extLst>
      <p:ext uri="{BB962C8B-B14F-4D97-AF65-F5344CB8AC3E}">
        <p14:creationId xmlns:p14="http://schemas.microsoft.com/office/powerpoint/2010/main" val="16015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A209-85CF-5833-EFBC-36C37A5C5ECB}"/>
              </a:ext>
            </a:extLst>
          </p:cNvPr>
          <p:cNvSpPr>
            <a:spLocks noGrp="1"/>
          </p:cNvSpPr>
          <p:nvPr>
            <p:ph type="ctrTitle"/>
          </p:nvPr>
        </p:nvSpPr>
        <p:spPr>
          <a:xfrm>
            <a:off x="3325473" y="1747134"/>
            <a:ext cx="5541054" cy="2149412"/>
          </a:xfrm>
        </p:spPr>
        <p:txBody>
          <a:bodyPr>
            <a:normAutofit/>
          </a:bodyPr>
          <a:lstStyle/>
          <a:p>
            <a:r>
              <a:rPr lang="en-GB" sz="5200" dirty="0"/>
              <a:t>Unicorn Badminton Club </a:t>
            </a:r>
            <a:endParaRPr lang="en-US" sz="5200" dirty="0"/>
          </a:p>
        </p:txBody>
      </p:sp>
      <p:sp>
        <p:nvSpPr>
          <p:cNvPr id="3" name="Subtitle 2">
            <a:extLst>
              <a:ext uri="{FF2B5EF4-FFF2-40B4-BE49-F238E27FC236}">
                <a16:creationId xmlns:a16="http://schemas.microsoft.com/office/drawing/2014/main" id="{5E87530F-3D2C-C4F3-0F1E-9B88FF315BBB}"/>
              </a:ext>
            </a:extLst>
          </p:cNvPr>
          <p:cNvSpPr>
            <a:spLocks noGrp="1"/>
          </p:cNvSpPr>
          <p:nvPr>
            <p:ph type="subTitle" idx="1"/>
          </p:nvPr>
        </p:nvSpPr>
        <p:spPr>
          <a:xfrm>
            <a:off x="3880419" y="4049042"/>
            <a:ext cx="4431162" cy="1191873"/>
          </a:xfrm>
        </p:spPr>
        <p:txBody>
          <a:bodyPr>
            <a:normAutofit/>
          </a:bodyPr>
          <a:lstStyle/>
          <a:p>
            <a:r>
              <a:rPr lang="en-GB" dirty="0"/>
              <a:t>Recommendations and Analysis to Help Modernise Their Digital Presence.</a:t>
            </a:r>
            <a:endParaRPr lang="en-US" dirty="0"/>
          </a:p>
        </p:txBody>
      </p:sp>
    </p:spTree>
    <p:extLst>
      <p:ext uri="{BB962C8B-B14F-4D97-AF65-F5344CB8AC3E}">
        <p14:creationId xmlns:p14="http://schemas.microsoft.com/office/powerpoint/2010/main" val="3718944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DD2B9E-C73F-7AD0-9A1D-72A39B5027AB}"/>
              </a:ext>
            </a:extLst>
          </p:cNvPr>
          <p:cNvGrpSpPr/>
          <p:nvPr/>
        </p:nvGrpSpPr>
        <p:grpSpPr>
          <a:xfrm>
            <a:off x="838199" y="1825623"/>
            <a:ext cx="9312965" cy="859411"/>
            <a:chOff x="0" y="39687"/>
            <a:chExt cx="3286125" cy="1971675"/>
          </a:xfrm>
          <a:solidFill>
            <a:srgbClr val="CCD2D8"/>
          </a:solidFill>
        </p:grpSpPr>
        <p:sp>
          <p:nvSpPr>
            <p:cNvPr id="5" name="Rectangle 4">
              <a:extLst>
                <a:ext uri="{FF2B5EF4-FFF2-40B4-BE49-F238E27FC236}">
                  <a16:creationId xmlns:a16="http://schemas.microsoft.com/office/drawing/2014/main" id="{902BC805-F827-9B20-1C06-F1E7A7B4834A}"/>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D7A1C4D5-5B2A-6BC9-8B50-A8702831B6C3}"/>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7" name="Group 6">
            <a:extLst>
              <a:ext uri="{FF2B5EF4-FFF2-40B4-BE49-F238E27FC236}">
                <a16:creationId xmlns:a16="http://schemas.microsoft.com/office/drawing/2014/main" id="{E1896F76-10D4-4507-859B-1EB09FB1485F}"/>
              </a:ext>
            </a:extLst>
          </p:cNvPr>
          <p:cNvGrpSpPr/>
          <p:nvPr/>
        </p:nvGrpSpPr>
        <p:grpSpPr>
          <a:xfrm>
            <a:off x="838199" y="2849217"/>
            <a:ext cx="10200862" cy="999194"/>
            <a:chOff x="0" y="39687"/>
            <a:chExt cx="3286125" cy="1971675"/>
          </a:xfrm>
          <a:solidFill>
            <a:srgbClr val="CCD2D8"/>
          </a:solidFill>
        </p:grpSpPr>
        <p:sp>
          <p:nvSpPr>
            <p:cNvPr id="8" name="Rectangle 7">
              <a:extLst>
                <a:ext uri="{FF2B5EF4-FFF2-40B4-BE49-F238E27FC236}">
                  <a16:creationId xmlns:a16="http://schemas.microsoft.com/office/drawing/2014/main" id="{25C86834-D44C-A6D6-95D6-6A3D600F6A96}"/>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578A87F6-5C67-0106-2D26-80BBFCC4DC67}"/>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10" name="Group 9">
            <a:extLst>
              <a:ext uri="{FF2B5EF4-FFF2-40B4-BE49-F238E27FC236}">
                <a16:creationId xmlns:a16="http://schemas.microsoft.com/office/drawing/2014/main" id="{F4F390B9-083F-B7F8-5FB2-A51279151ABB}"/>
              </a:ext>
            </a:extLst>
          </p:cNvPr>
          <p:cNvGrpSpPr/>
          <p:nvPr/>
        </p:nvGrpSpPr>
        <p:grpSpPr>
          <a:xfrm>
            <a:off x="838199" y="4007746"/>
            <a:ext cx="10200861" cy="999194"/>
            <a:chOff x="0" y="39687"/>
            <a:chExt cx="3286125" cy="1971675"/>
          </a:xfrm>
          <a:solidFill>
            <a:srgbClr val="CCD2D8"/>
          </a:solidFill>
        </p:grpSpPr>
        <p:sp>
          <p:nvSpPr>
            <p:cNvPr id="11" name="Rectangle 10">
              <a:extLst>
                <a:ext uri="{FF2B5EF4-FFF2-40B4-BE49-F238E27FC236}">
                  <a16:creationId xmlns:a16="http://schemas.microsoft.com/office/drawing/2014/main" id="{F4DFDF6A-16FF-F694-2FC2-1ADE3E7D9386}"/>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1F36CDD2-1704-9EF1-9479-4932BB339468}"/>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13" name="Group 12">
            <a:extLst>
              <a:ext uri="{FF2B5EF4-FFF2-40B4-BE49-F238E27FC236}">
                <a16:creationId xmlns:a16="http://schemas.microsoft.com/office/drawing/2014/main" id="{591BB77C-FD8F-7811-E4BF-90CE9343694D}"/>
              </a:ext>
            </a:extLst>
          </p:cNvPr>
          <p:cNvGrpSpPr/>
          <p:nvPr/>
        </p:nvGrpSpPr>
        <p:grpSpPr>
          <a:xfrm>
            <a:off x="838199" y="5171122"/>
            <a:ext cx="9841114" cy="1173348"/>
            <a:chOff x="0" y="39687"/>
            <a:chExt cx="3286125" cy="1971675"/>
          </a:xfrm>
          <a:solidFill>
            <a:srgbClr val="CCD2D8"/>
          </a:solidFill>
        </p:grpSpPr>
        <p:sp>
          <p:nvSpPr>
            <p:cNvPr id="14" name="Rectangle 13">
              <a:extLst>
                <a:ext uri="{FF2B5EF4-FFF2-40B4-BE49-F238E27FC236}">
                  <a16:creationId xmlns:a16="http://schemas.microsoft.com/office/drawing/2014/main" id="{817DEBEF-23F6-C026-A018-44D9C239ED2A}"/>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DFF9AAA1-F83F-C3B0-7188-FCC4F6C171E5}"/>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sp>
        <p:nvSpPr>
          <p:cNvPr id="2" name="Title 1">
            <a:extLst>
              <a:ext uri="{FF2B5EF4-FFF2-40B4-BE49-F238E27FC236}">
                <a16:creationId xmlns:a16="http://schemas.microsoft.com/office/drawing/2014/main" id="{15E58585-8483-4CF8-053E-7695E58398C9}"/>
              </a:ext>
            </a:extLst>
          </p:cNvPr>
          <p:cNvSpPr>
            <a:spLocks noGrp="1"/>
          </p:cNvSpPr>
          <p:nvPr>
            <p:ph type="title"/>
          </p:nvPr>
        </p:nvSpPr>
        <p:spPr/>
        <p:txBody>
          <a:bodyPr/>
          <a:lstStyle/>
          <a:p>
            <a:r>
              <a:rPr lang="en-GB" dirty="0"/>
              <a:t>Solution of Web Development Tools &amp; Frameworks</a:t>
            </a:r>
            <a:endParaRPr lang="en-US" dirty="0"/>
          </a:p>
        </p:txBody>
      </p:sp>
      <p:sp>
        <p:nvSpPr>
          <p:cNvPr id="3" name="Content Placeholder 2">
            <a:extLst>
              <a:ext uri="{FF2B5EF4-FFF2-40B4-BE49-F238E27FC236}">
                <a16:creationId xmlns:a16="http://schemas.microsoft.com/office/drawing/2014/main" id="{6FC34014-22CB-4302-C2AF-E956BE7F0567}"/>
              </a:ext>
            </a:extLst>
          </p:cNvPr>
          <p:cNvSpPr>
            <a:spLocks noGrp="1"/>
          </p:cNvSpPr>
          <p:nvPr>
            <p:ph idx="1"/>
          </p:nvPr>
        </p:nvSpPr>
        <p:spPr>
          <a:xfrm>
            <a:off x="838200" y="1825623"/>
            <a:ext cx="10200860" cy="4906479"/>
          </a:xfrm>
        </p:spPr>
        <p:txBody>
          <a:bodyPr>
            <a:normAutofit lnSpcReduction="10000"/>
          </a:bodyPr>
          <a:lstStyle/>
          <a:p>
            <a:pPr marL="0" indent="0">
              <a:buNone/>
            </a:pPr>
            <a:r>
              <a:rPr lang="en-GB" sz="2000" b="1" dirty="0"/>
              <a:t>Use Visual Studio Code as the primary code editor.</a:t>
            </a:r>
            <a:br>
              <a:rPr lang="en-GB" sz="2000" b="1" dirty="0"/>
            </a:br>
            <a:r>
              <a:rPr lang="en-GB" sz="2000" dirty="0"/>
              <a:t>Supports HTML, CSS &amp; JS with plugins such as Live-server that streamline iterative development in line with agile principles</a:t>
            </a:r>
            <a:br>
              <a:rPr lang="en-GB" sz="2000" dirty="0"/>
            </a:br>
            <a:br>
              <a:rPr lang="en-GB" sz="2000" b="1" dirty="0"/>
            </a:br>
            <a:r>
              <a:rPr lang="en-GB" sz="2000" b="1" dirty="0"/>
              <a:t>Use Figma for planning and prototyping</a:t>
            </a:r>
            <a:br>
              <a:rPr lang="en-GB" sz="2000" dirty="0"/>
            </a:br>
            <a:r>
              <a:rPr lang="en-GB" sz="2000" dirty="0"/>
              <a:t>Enables collaborative design with committee members allowing for rapid feedback and visualisation of layouts before development begins, supports agile emphasis on involvement between businesspeople and developer.</a:t>
            </a:r>
            <a:br>
              <a:rPr lang="en-GB" sz="2000" dirty="0"/>
            </a:br>
            <a:br>
              <a:rPr lang="en-GB" sz="2000" dirty="0"/>
            </a:br>
            <a:r>
              <a:rPr lang="en-GB" sz="2000" b="1" dirty="0"/>
              <a:t>Build using HTML, CSS &amp; JS</a:t>
            </a:r>
            <a:br>
              <a:rPr lang="en-GB" sz="2000" dirty="0"/>
            </a:br>
            <a:r>
              <a:rPr lang="en-GB" sz="2000" dirty="0"/>
              <a:t>Offers control over structure, styling and behaviour, keeps the page lightweight fast and accessible, issues are trouble shootable as the site won’t use pre-defined template code like other web builders.</a:t>
            </a:r>
            <a:br>
              <a:rPr lang="en-GB" sz="2000" dirty="0"/>
            </a:br>
            <a:br>
              <a:rPr lang="en-GB" sz="2000" dirty="0"/>
            </a:br>
            <a:r>
              <a:rPr lang="en-GB" sz="2000" b="1" dirty="0"/>
              <a:t>Combine Bootstrap for Mobile &amp; Cross device layouts.</a:t>
            </a:r>
            <a:br>
              <a:rPr lang="en-GB" sz="2000" b="1" dirty="0"/>
            </a:br>
            <a:r>
              <a:rPr lang="en-GB" sz="2000" dirty="0"/>
              <a:t>Provides a responsive grid system that ensures the web page is consistent across devices, elements will automatically adjust based on screen size, ensuring layout stays consistent across devices</a:t>
            </a:r>
            <a:endParaRPr lang="en-US" sz="2000" b="1" dirty="0"/>
          </a:p>
        </p:txBody>
      </p:sp>
    </p:spTree>
    <p:extLst>
      <p:ext uri="{BB962C8B-B14F-4D97-AF65-F5344CB8AC3E}">
        <p14:creationId xmlns:p14="http://schemas.microsoft.com/office/powerpoint/2010/main" val="379311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A27-C636-7F67-7E79-DA5E0BAAC11F}"/>
              </a:ext>
            </a:extLst>
          </p:cNvPr>
          <p:cNvSpPr>
            <a:spLocks noGrp="1"/>
          </p:cNvSpPr>
          <p:nvPr>
            <p:ph type="title"/>
          </p:nvPr>
        </p:nvSpPr>
        <p:spPr/>
        <p:txBody>
          <a:bodyPr/>
          <a:lstStyle/>
          <a:p>
            <a:r>
              <a:rPr lang="en-GB" dirty="0"/>
              <a:t>Conclusion &amp; Next Steps</a:t>
            </a:r>
            <a:endParaRPr lang="en-US" dirty="0"/>
          </a:p>
        </p:txBody>
      </p:sp>
      <p:sp>
        <p:nvSpPr>
          <p:cNvPr id="3" name="Content Placeholder 2">
            <a:extLst>
              <a:ext uri="{FF2B5EF4-FFF2-40B4-BE49-F238E27FC236}">
                <a16:creationId xmlns:a16="http://schemas.microsoft.com/office/drawing/2014/main" id="{A18191A1-6F0E-D92E-07E8-F79B0C659287}"/>
              </a:ext>
            </a:extLst>
          </p:cNvPr>
          <p:cNvSpPr>
            <a:spLocks noGrp="1"/>
          </p:cNvSpPr>
          <p:nvPr>
            <p:ph idx="1"/>
          </p:nvPr>
        </p:nvSpPr>
        <p:spPr/>
        <p:txBody>
          <a:bodyPr>
            <a:normAutofit lnSpcReduction="10000"/>
          </a:bodyPr>
          <a:lstStyle/>
          <a:p>
            <a:pPr marL="0" indent="0">
              <a:buNone/>
            </a:pPr>
            <a:r>
              <a:rPr lang="en-GB" dirty="0"/>
              <a:t>The current Unicorn Badminton Club website is functional but outdated, lacking modern design, accessibility compliance, and mobile responsiveness.</a:t>
            </a:r>
          </a:p>
          <a:p>
            <a:pPr marL="0" indent="0">
              <a:buNone/>
            </a:pPr>
            <a:endParaRPr lang="en-GB" dirty="0"/>
          </a:p>
          <a:p>
            <a:pPr marL="0" indent="0">
              <a:buNone/>
            </a:pPr>
            <a:r>
              <a:rPr lang="en-GB" dirty="0"/>
              <a:t>Analysis shows clear weaknesses in layout, navigation, image licensing, and performance, all of which limit the club’s ability to attract and retain members.</a:t>
            </a:r>
          </a:p>
          <a:p>
            <a:pPr marL="0" indent="0">
              <a:buNone/>
            </a:pPr>
            <a:endParaRPr lang="en-GB" dirty="0"/>
          </a:p>
          <a:p>
            <a:pPr marL="0" indent="0">
              <a:buNone/>
            </a:pPr>
            <a:r>
              <a:rPr lang="en-GB" dirty="0"/>
              <a:t>The recommended solution HTML/CSS/JS with Bootstrap, supported by Agile development, continuous testing.</a:t>
            </a:r>
            <a:endParaRPr lang="en-US" dirty="0"/>
          </a:p>
        </p:txBody>
      </p:sp>
      <p:sp>
        <p:nvSpPr>
          <p:cNvPr id="5" name="TextBox 4">
            <a:extLst>
              <a:ext uri="{FF2B5EF4-FFF2-40B4-BE49-F238E27FC236}">
                <a16:creationId xmlns:a16="http://schemas.microsoft.com/office/drawing/2014/main" id="{A41B4D7C-199B-2131-E51D-FBC6E7CFA942}"/>
              </a:ext>
            </a:extLst>
          </p:cNvPr>
          <p:cNvSpPr txBox="1"/>
          <p:nvPr/>
        </p:nvSpPr>
        <p:spPr>
          <a:xfrm>
            <a:off x="838200" y="1691561"/>
            <a:ext cx="9872869" cy="4801314"/>
          </a:xfrm>
          <a:prstGeom prst="rect">
            <a:avLst/>
          </a:prstGeom>
          <a:noFill/>
        </p:spPr>
        <p:txBody>
          <a:bodyPr wrap="square" rtlCol="0">
            <a:spAutoFit/>
          </a:bodyPr>
          <a:lstStyle/>
          <a:p>
            <a:r>
              <a:rPr lang="en-GB" dirty="0"/>
              <a:t>Create wireframes and prototypes in Figma to visualise the new layout and gather early feedback from coaches, parents and committee members.</a:t>
            </a:r>
          </a:p>
          <a:p>
            <a:endParaRPr lang="en-GB" dirty="0"/>
          </a:p>
          <a:p>
            <a:r>
              <a:rPr lang="en-GB" dirty="0"/>
              <a:t>Begin iterative development in Visual Studio Code, building core pages first (sessions, pricing, contact, location) before refining styling and responsiveness.</a:t>
            </a:r>
          </a:p>
          <a:p>
            <a:endParaRPr lang="en-GB" dirty="0"/>
          </a:p>
          <a:p>
            <a:r>
              <a:rPr lang="en-GB" dirty="0"/>
              <a:t>Replace all potentially unlicensed images with original or royalty‑free alternatives to eliminate legal risk and strengthen brand identity.</a:t>
            </a:r>
          </a:p>
          <a:p>
            <a:endParaRPr lang="en-GB" dirty="0"/>
          </a:p>
          <a:p>
            <a:r>
              <a:rPr lang="en-GB" dirty="0"/>
              <a:t>Conduct ongoing testing using Lighthouse and WAVE to monitor performance, accessibility and mobile usability throughout development.</a:t>
            </a:r>
          </a:p>
          <a:p>
            <a:endParaRPr lang="en-GB" dirty="0"/>
          </a:p>
          <a:p>
            <a:r>
              <a:rPr lang="en-GB" dirty="0"/>
              <a:t>Implement clear calls to action and improved content structure to support membership growth and communicate the junior development pathway effectively.</a:t>
            </a:r>
          </a:p>
          <a:p>
            <a:endParaRPr lang="en-GB" dirty="0"/>
          </a:p>
          <a:p>
            <a:r>
              <a:rPr lang="en-GB" dirty="0"/>
              <a:t>Launch the updated site and gather post‑deployment feedback, using real user behaviour to guide further improvements.</a:t>
            </a:r>
            <a:endParaRPr lang="en-US" dirty="0"/>
          </a:p>
        </p:txBody>
      </p:sp>
    </p:spTree>
    <p:extLst>
      <p:ext uri="{BB962C8B-B14F-4D97-AF65-F5344CB8AC3E}">
        <p14:creationId xmlns:p14="http://schemas.microsoft.com/office/powerpoint/2010/main" val="26407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
                                            <p:txEl>
                                              <p:pRg st="4" end="4"/>
                                            </p:txEl>
                                          </p:spTgt>
                                        </p:tgtEl>
                                      </p:cBhvr>
                                    </p:animEffect>
                                    <p:set>
                                      <p:cBhvr>
                                        <p:cTn id="3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50A7-9226-86F3-5868-6A099EF1DCF7}"/>
              </a:ext>
            </a:extLst>
          </p:cNvPr>
          <p:cNvSpPr>
            <a:spLocks noGrp="1"/>
          </p:cNvSpPr>
          <p:nvPr>
            <p:ph type="title"/>
          </p:nvPr>
        </p:nvSpPr>
        <p:spPr/>
        <p:txBody>
          <a:bodyPr/>
          <a:lstStyle/>
          <a:p>
            <a:r>
              <a:rPr lang="en-GB" dirty="0"/>
              <a:t>References</a:t>
            </a:r>
            <a:endParaRPr lang="en-US" dirty="0"/>
          </a:p>
        </p:txBody>
      </p:sp>
      <p:sp>
        <p:nvSpPr>
          <p:cNvPr id="3" name="Content Placeholder 2">
            <a:extLst>
              <a:ext uri="{FF2B5EF4-FFF2-40B4-BE49-F238E27FC236}">
                <a16:creationId xmlns:a16="http://schemas.microsoft.com/office/drawing/2014/main" id="{4C1FA3C9-F925-A41A-4252-87AFFD208684}"/>
              </a:ext>
            </a:extLst>
          </p:cNvPr>
          <p:cNvSpPr>
            <a:spLocks noGrp="1"/>
          </p:cNvSpPr>
          <p:nvPr>
            <p:ph idx="1"/>
          </p:nvPr>
        </p:nvSpPr>
        <p:spPr>
          <a:xfrm>
            <a:off x="838200" y="1559891"/>
            <a:ext cx="9339470" cy="4932984"/>
          </a:xfrm>
        </p:spPr>
        <p:txBody>
          <a:bodyPr>
            <a:normAutofit fontScale="85000" lnSpcReduction="10000"/>
          </a:bodyPr>
          <a:lstStyle/>
          <a:p>
            <a:pPr marL="0" indent="0">
              <a:buNone/>
            </a:pPr>
            <a:r>
              <a:rPr lang="en-US" sz="1800" b="1" dirty="0"/>
              <a:t>Legislation &amp; Case Law</a:t>
            </a:r>
            <a:endParaRPr lang="en-US" sz="1800" dirty="0"/>
          </a:p>
          <a:p>
            <a:pPr marL="0" indent="0">
              <a:buNone/>
            </a:pPr>
            <a:r>
              <a:rPr lang="en-US" sz="1800" dirty="0"/>
              <a:t>Copyright, Designs and Patents Act 1988. Available at: https://www.legislation.gov.uk/ukpga/1988/48/contents</a:t>
            </a:r>
          </a:p>
          <a:p>
            <a:pPr marL="0" indent="0">
              <a:buNone/>
            </a:pPr>
            <a:r>
              <a:rPr lang="en-US" sz="1800" dirty="0"/>
              <a:t>Absolute Lofts South West London Ltd v Artisan Home Improvements Ltd [2015] EWHC 2608 (IPEC). Available at: https://nipclaw.blogspot.com/2015/09/damages-for-infringing-copyright-in.html</a:t>
            </a:r>
          </a:p>
          <a:p>
            <a:pPr marL="0" indent="0">
              <a:buNone/>
            </a:pPr>
            <a:r>
              <a:rPr lang="en-US" sz="1800" b="1" dirty="0"/>
              <a:t>Image Licensing &amp; Verification</a:t>
            </a:r>
            <a:endParaRPr lang="en-US" sz="1800" dirty="0"/>
          </a:p>
          <a:p>
            <a:pPr marL="0" indent="0">
              <a:buNone/>
            </a:pPr>
            <a:r>
              <a:rPr lang="en-US" sz="1800" dirty="0" err="1"/>
              <a:t>TinEye</a:t>
            </a:r>
            <a:r>
              <a:rPr lang="en-US" sz="1800" dirty="0"/>
              <a:t>. (2024) </a:t>
            </a:r>
            <a:r>
              <a:rPr lang="en-US" sz="1800" i="1" dirty="0"/>
              <a:t>Reverse Image Search</a:t>
            </a:r>
            <a:r>
              <a:rPr lang="en-US" sz="1800" dirty="0"/>
              <a:t>. Available at: https://tineye.com</a:t>
            </a:r>
          </a:p>
          <a:p>
            <a:pPr marL="0" indent="0">
              <a:buNone/>
            </a:pPr>
            <a:r>
              <a:rPr lang="en-US" sz="1800" b="1" dirty="0"/>
              <a:t>Web Development Tools &amp; Documentation</a:t>
            </a:r>
            <a:endParaRPr lang="en-US" sz="1800" dirty="0"/>
          </a:p>
          <a:p>
            <a:pPr marL="0" indent="0">
              <a:buNone/>
            </a:pPr>
            <a:r>
              <a:rPr lang="en-US" sz="1800" dirty="0"/>
              <a:t>Google. </a:t>
            </a:r>
            <a:r>
              <a:rPr lang="en-US" sz="1800" i="1" dirty="0"/>
              <a:t>Lighthouse</a:t>
            </a:r>
            <a:r>
              <a:rPr lang="en-US" sz="1800" dirty="0"/>
              <a:t>. Available at: https://developers.google.com/web/tools/lighthouse</a:t>
            </a:r>
          </a:p>
          <a:p>
            <a:pPr marL="0" indent="0">
              <a:buNone/>
            </a:pPr>
            <a:r>
              <a:rPr lang="en-US" sz="1800" dirty="0" err="1"/>
              <a:t>WebAIM</a:t>
            </a:r>
            <a:r>
              <a:rPr lang="en-US" sz="1800" dirty="0"/>
              <a:t>. </a:t>
            </a:r>
            <a:r>
              <a:rPr lang="en-US" sz="1800" i="1" dirty="0"/>
              <a:t>WAVE Web Accessibility Evaluation Tool</a:t>
            </a:r>
            <a:r>
              <a:rPr lang="en-US" sz="1800" dirty="0"/>
              <a:t>. Available at: https://wave.webaim.org</a:t>
            </a:r>
          </a:p>
          <a:p>
            <a:pPr marL="0" indent="0">
              <a:buNone/>
            </a:pPr>
            <a:r>
              <a:rPr lang="en-US" sz="1800" dirty="0"/>
              <a:t>Bootstrap. </a:t>
            </a:r>
            <a:r>
              <a:rPr lang="en-US" sz="1800" i="1" dirty="0"/>
              <a:t>Bootstrap Documentation</a:t>
            </a:r>
            <a:r>
              <a:rPr lang="en-US" sz="1800" dirty="0"/>
              <a:t>. Available at: https://getbootstrap.com/docs</a:t>
            </a:r>
          </a:p>
          <a:p>
            <a:pPr marL="0" indent="0">
              <a:buNone/>
            </a:pPr>
            <a:r>
              <a:rPr lang="en-US" sz="1800" b="1" dirty="0"/>
              <a:t>Design, Version Control &amp; Statistics</a:t>
            </a:r>
            <a:endParaRPr lang="en-US" sz="1800" dirty="0"/>
          </a:p>
          <a:p>
            <a:pPr marL="0" indent="0">
              <a:buNone/>
            </a:pPr>
            <a:r>
              <a:rPr lang="en-US" sz="1800" dirty="0"/>
              <a:t>Figma. </a:t>
            </a:r>
            <a:r>
              <a:rPr lang="en-US" sz="1800" i="1" dirty="0"/>
              <a:t>Figma: Collaborative Interface Design Tool</a:t>
            </a:r>
            <a:r>
              <a:rPr lang="en-US" sz="1800" dirty="0"/>
              <a:t>. Available at: https://www.figma.com</a:t>
            </a:r>
          </a:p>
          <a:p>
            <a:pPr marL="0" indent="0">
              <a:buNone/>
            </a:pPr>
            <a:r>
              <a:rPr lang="en-US" sz="1800" dirty="0"/>
              <a:t>GitHub. </a:t>
            </a:r>
            <a:r>
              <a:rPr lang="en-US" sz="1800" i="1" dirty="0"/>
              <a:t>GitHub Documentation</a:t>
            </a:r>
            <a:r>
              <a:rPr lang="en-US" sz="1800" dirty="0"/>
              <a:t>. Available at: https://docs.github.com</a:t>
            </a:r>
          </a:p>
          <a:p>
            <a:pPr marL="0" indent="0">
              <a:buNone/>
            </a:pPr>
            <a:r>
              <a:rPr lang="en-US" sz="1800" dirty="0"/>
              <a:t>Statista. </a:t>
            </a:r>
            <a:r>
              <a:rPr lang="en-US" sz="1800" i="1" dirty="0"/>
              <a:t>Mobile Internet Traffic Worldwide</a:t>
            </a:r>
            <a:r>
              <a:rPr lang="en-US" sz="1800" dirty="0"/>
              <a:t>. Available at: https://www.statista.com/statistics/277125/share-of-website-traffic-coming-from-mobile-devices/</a:t>
            </a:r>
            <a:br>
              <a:rPr lang="en-US" sz="1800" dirty="0"/>
            </a:br>
            <a:br>
              <a:rPr lang="en-US" sz="1800" b="1" dirty="0"/>
            </a:br>
            <a:r>
              <a:rPr lang="en-US" sz="1800" b="1" dirty="0"/>
              <a:t>Agile Principles</a:t>
            </a:r>
            <a:br>
              <a:rPr lang="en-US" sz="1600" b="1" dirty="0"/>
            </a:br>
            <a:r>
              <a:rPr lang="en-GB" sz="1600" dirty="0">
                <a:effectLst/>
              </a:rPr>
              <a:t>Agile Alliance (n.d.) </a:t>
            </a:r>
            <a:r>
              <a:rPr lang="en-GB" sz="1600" i="1" dirty="0">
                <a:effectLst/>
              </a:rPr>
              <a:t>Principles behind the Agile Manifesto</a:t>
            </a:r>
            <a:r>
              <a:rPr lang="en-GB" sz="1600" dirty="0">
                <a:effectLst/>
              </a:rPr>
              <a:t>. Available at: https://agilemanifesto.org/principles.html</a:t>
            </a:r>
            <a:endParaRPr lang="en-US" sz="1600" dirty="0">
              <a:effectLst/>
            </a:endParaRPr>
          </a:p>
        </p:txBody>
      </p:sp>
    </p:spTree>
    <p:extLst>
      <p:ext uri="{BB962C8B-B14F-4D97-AF65-F5344CB8AC3E}">
        <p14:creationId xmlns:p14="http://schemas.microsoft.com/office/powerpoint/2010/main" val="205363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0FDE-6752-3C30-FC49-3CF128450B79}"/>
              </a:ext>
            </a:extLst>
          </p:cNvPr>
          <p:cNvSpPr>
            <a:spLocks noGrp="1"/>
          </p:cNvSpPr>
          <p:nvPr>
            <p:ph type="title"/>
          </p:nvPr>
        </p:nvSpPr>
        <p:spPr/>
        <p:txBody>
          <a:bodyPr/>
          <a:lstStyle/>
          <a:p>
            <a:r>
              <a:rPr lang="en-GB" dirty="0"/>
              <a:t>Introduction</a:t>
            </a:r>
            <a:endParaRPr lang="en-US" dirty="0"/>
          </a:p>
        </p:txBody>
      </p:sp>
      <p:graphicFrame>
        <p:nvGraphicFramePr>
          <p:cNvPr id="5" name="Content Placeholder 2">
            <a:extLst>
              <a:ext uri="{FF2B5EF4-FFF2-40B4-BE49-F238E27FC236}">
                <a16:creationId xmlns:a16="http://schemas.microsoft.com/office/drawing/2014/main" id="{27D3CE9A-BC9F-848C-1C09-BB4FD0953EF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49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EAD5-0E40-DA3B-56B9-4E860C705FF7}"/>
              </a:ext>
            </a:extLst>
          </p:cNvPr>
          <p:cNvSpPr>
            <a:spLocks noGrp="1"/>
          </p:cNvSpPr>
          <p:nvPr>
            <p:ph type="title"/>
          </p:nvPr>
        </p:nvSpPr>
        <p:spPr/>
        <p:txBody>
          <a:bodyPr/>
          <a:lstStyle/>
          <a:p>
            <a:r>
              <a:rPr lang="en-GB" dirty="0"/>
              <a:t>Unicorn Badminton Club Business Overview</a:t>
            </a:r>
            <a:endParaRPr lang="en-US" dirty="0"/>
          </a:p>
        </p:txBody>
      </p:sp>
      <p:graphicFrame>
        <p:nvGraphicFramePr>
          <p:cNvPr id="5" name="Content Placeholder 2">
            <a:extLst>
              <a:ext uri="{FF2B5EF4-FFF2-40B4-BE49-F238E27FC236}">
                <a16:creationId xmlns:a16="http://schemas.microsoft.com/office/drawing/2014/main" id="{949A62A0-982A-A5A4-4164-FE04342E20F3}"/>
              </a:ext>
            </a:extLst>
          </p:cNvPr>
          <p:cNvGraphicFramePr>
            <a:graphicFrameLocks noGrp="1"/>
          </p:cNvGraphicFramePr>
          <p:nvPr>
            <p:ph idx="1"/>
            <p:extLst>
              <p:ext uri="{D42A27DB-BD31-4B8C-83A1-F6EECF244321}">
                <p14:modId xmlns:p14="http://schemas.microsoft.com/office/powerpoint/2010/main" val="3037889364"/>
              </p:ext>
            </p:extLst>
          </p:nvPr>
        </p:nvGraphicFramePr>
        <p:xfrm>
          <a:off x="838200" y="1616743"/>
          <a:ext cx="9974179" cy="4876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43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BA751FA2-F5C1-F4BA-A1C8-66C217A13127}"/>
              </a:ext>
            </a:extLst>
          </p:cNvPr>
          <p:cNvSpPr/>
          <p:nvPr/>
        </p:nvSpPr>
        <p:spPr>
          <a:xfrm>
            <a:off x="6096514" y="2515848"/>
            <a:ext cx="2773530" cy="737311"/>
          </a:xfrm>
          <a:prstGeom prst="roundRect">
            <a:avLst>
              <a:gd name="adj" fmla="val 10000"/>
            </a:avLst>
          </a:prstGeom>
          <a:solidFill>
            <a:srgbClr val="CCD2D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Rectangle: Rounded Corners 16">
            <a:extLst>
              <a:ext uri="{FF2B5EF4-FFF2-40B4-BE49-F238E27FC236}">
                <a16:creationId xmlns:a16="http://schemas.microsoft.com/office/drawing/2014/main" id="{3EB42A11-47FE-8EAB-4B3C-22A7CCD24AA3}"/>
              </a:ext>
            </a:extLst>
          </p:cNvPr>
          <p:cNvSpPr/>
          <p:nvPr/>
        </p:nvSpPr>
        <p:spPr>
          <a:xfrm>
            <a:off x="434092" y="1668073"/>
            <a:ext cx="2585009" cy="769441"/>
          </a:xfrm>
          <a:prstGeom prst="roundRect">
            <a:avLst>
              <a:gd name="adj" fmla="val 10000"/>
            </a:avLst>
          </a:prstGeom>
          <a:solidFill>
            <a:srgbClr val="CCD2D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Rectangle: Rounded Corners 10">
            <a:extLst>
              <a:ext uri="{FF2B5EF4-FFF2-40B4-BE49-F238E27FC236}">
                <a16:creationId xmlns:a16="http://schemas.microsoft.com/office/drawing/2014/main" id="{F728AC51-A03C-5FBF-A15C-CE4787FF4E3A}"/>
              </a:ext>
            </a:extLst>
          </p:cNvPr>
          <p:cNvSpPr/>
          <p:nvPr/>
        </p:nvSpPr>
        <p:spPr>
          <a:xfrm>
            <a:off x="394326" y="2528268"/>
            <a:ext cx="5044808" cy="3003056"/>
          </a:xfrm>
          <a:prstGeom prst="roundRect">
            <a:avLst>
              <a:gd name="adj" fmla="val 10000"/>
            </a:avLst>
          </a:prstGeom>
          <a:solidFill>
            <a:srgbClr val="CCD2D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Rounded Corners 9">
            <a:extLst>
              <a:ext uri="{FF2B5EF4-FFF2-40B4-BE49-F238E27FC236}">
                <a16:creationId xmlns:a16="http://schemas.microsoft.com/office/drawing/2014/main" id="{055CA055-2BC2-AC0E-C15D-63CDB48D0FCE}"/>
              </a:ext>
            </a:extLst>
          </p:cNvPr>
          <p:cNvSpPr/>
          <p:nvPr/>
        </p:nvSpPr>
        <p:spPr>
          <a:xfrm>
            <a:off x="6096513" y="3333031"/>
            <a:ext cx="5983858" cy="300305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a:extLst>
              <a:ext uri="{FF2B5EF4-FFF2-40B4-BE49-F238E27FC236}">
                <a16:creationId xmlns:a16="http://schemas.microsoft.com/office/drawing/2014/main" id="{862FD541-6477-8DE8-E7EF-210775A2368A}"/>
              </a:ext>
            </a:extLst>
          </p:cNvPr>
          <p:cNvSpPr>
            <a:spLocks noGrp="1"/>
          </p:cNvSpPr>
          <p:nvPr>
            <p:ph type="title"/>
          </p:nvPr>
        </p:nvSpPr>
        <p:spPr>
          <a:xfrm>
            <a:off x="2031220" y="342510"/>
            <a:ext cx="7832839" cy="1325563"/>
          </a:xfrm>
        </p:spPr>
        <p:txBody>
          <a:bodyPr>
            <a:normAutofit/>
          </a:bodyPr>
          <a:lstStyle/>
          <a:p>
            <a:pPr algn="ctr"/>
            <a:r>
              <a:rPr lang="en-GB" dirty="0"/>
              <a:t>Analysis of Unicorn Badminton Club’s Website</a:t>
            </a:r>
            <a:endParaRPr lang="en-US" dirty="0"/>
          </a:p>
        </p:txBody>
      </p:sp>
      <p:sp>
        <p:nvSpPr>
          <p:cNvPr id="3" name="Content Placeholder 2">
            <a:extLst>
              <a:ext uri="{FF2B5EF4-FFF2-40B4-BE49-F238E27FC236}">
                <a16:creationId xmlns:a16="http://schemas.microsoft.com/office/drawing/2014/main" id="{F300F1D6-ADC0-B1ED-8C4C-3C6D1FAD6AD1}"/>
              </a:ext>
            </a:extLst>
          </p:cNvPr>
          <p:cNvSpPr>
            <a:spLocks noGrp="1"/>
          </p:cNvSpPr>
          <p:nvPr>
            <p:ph idx="1"/>
          </p:nvPr>
        </p:nvSpPr>
        <p:spPr>
          <a:xfrm>
            <a:off x="6150963" y="2650260"/>
            <a:ext cx="2225843" cy="580691"/>
          </a:xfrm>
        </p:spPr>
        <p:txBody>
          <a:bodyPr>
            <a:normAutofit fontScale="77500" lnSpcReduction="20000"/>
          </a:bodyPr>
          <a:lstStyle/>
          <a:p>
            <a:pPr marL="0" indent="0">
              <a:buNone/>
            </a:pPr>
            <a:r>
              <a:rPr lang="en-GB" dirty="0"/>
              <a:t>Design &amp; UX Weaknesses</a:t>
            </a:r>
            <a:endParaRPr lang="en-US" dirty="0"/>
          </a:p>
        </p:txBody>
      </p:sp>
      <p:sp>
        <p:nvSpPr>
          <p:cNvPr id="5" name="TextBox 4">
            <a:extLst>
              <a:ext uri="{FF2B5EF4-FFF2-40B4-BE49-F238E27FC236}">
                <a16:creationId xmlns:a16="http://schemas.microsoft.com/office/drawing/2014/main" id="{90B40A81-E31C-17A9-66E8-DFFCEF0F1E53}"/>
              </a:ext>
            </a:extLst>
          </p:cNvPr>
          <p:cNvSpPr txBox="1"/>
          <p:nvPr/>
        </p:nvSpPr>
        <p:spPr>
          <a:xfrm>
            <a:off x="6234576" y="3399764"/>
            <a:ext cx="6096000" cy="646331"/>
          </a:xfrm>
          <a:prstGeom prst="rect">
            <a:avLst/>
          </a:prstGeom>
          <a:noFill/>
        </p:spPr>
        <p:txBody>
          <a:bodyPr wrap="square">
            <a:spAutoFit/>
          </a:bodyPr>
          <a:lstStyle/>
          <a:p>
            <a:pPr marL="0" indent="0">
              <a:buNone/>
            </a:pPr>
            <a:r>
              <a:rPr lang="en-GB" dirty="0"/>
              <a:t>The current website has outdated layout and minimal design, lacking visual hierarchy.</a:t>
            </a:r>
            <a:endParaRPr lang="en-US" dirty="0"/>
          </a:p>
        </p:txBody>
      </p:sp>
      <p:sp>
        <p:nvSpPr>
          <p:cNvPr id="6" name="TextBox 5">
            <a:extLst>
              <a:ext uri="{FF2B5EF4-FFF2-40B4-BE49-F238E27FC236}">
                <a16:creationId xmlns:a16="http://schemas.microsoft.com/office/drawing/2014/main" id="{90EB2628-9D98-CAE2-6429-12C942A9963C}"/>
              </a:ext>
            </a:extLst>
          </p:cNvPr>
          <p:cNvSpPr txBox="1"/>
          <p:nvPr/>
        </p:nvSpPr>
        <p:spPr>
          <a:xfrm>
            <a:off x="6234576" y="4046751"/>
            <a:ext cx="5026954" cy="369332"/>
          </a:xfrm>
          <a:prstGeom prst="rect">
            <a:avLst/>
          </a:prstGeom>
          <a:noFill/>
        </p:spPr>
        <p:txBody>
          <a:bodyPr wrap="square" rtlCol="0">
            <a:spAutoFit/>
          </a:bodyPr>
          <a:lstStyle/>
          <a:p>
            <a:r>
              <a:rPr lang="en-GB" dirty="0"/>
              <a:t>Poor usability, navbar design is of poor quality.</a:t>
            </a:r>
            <a:endParaRPr lang="en-US" dirty="0"/>
          </a:p>
        </p:txBody>
      </p:sp>
      <p:sp>
        <p:nvSpPr>
          <p:cNvPr id="4" name="TextBox 3">
            <a:extLst>
              <a:ext uri="{FF2B5EF4-FFF2-40B4-BE49-F238E27FC236}">
                <a16:creationId xmlns:a16="http://schemas.microsoft.com/office/drawing/2014/main" id="{3C679562-D86F-FF36-230C-5C5444126F9B}"/>
              </a:ext>
            </a:extLst>
          </p:cNvPr>
          <p:cNvSpPr txBox="1"/>
          <p:nvPr/>
        </p:nvSpPr>
        <p:spPr>
          <a:xfrm>
            <a:off x="6234576" y="4416083"/>
            <a:ext cx="6001922" cy="923330"/>
          </a:xfrm>
          <a:prstGeom prst="rect">
            <a:avLst/>
          </a:prstGeom>
          <a:noFill/>
        </p:spPr>
        <p:txBody>
          <a:bodyPr wrap="square" rtlCol="0">
            <a:spAutoFit/>
          </a:bodyPr>
          <a:lstStyle/>
          <a:p>
            <a:r>
              <a:rPr lang="en-GB" dirty="0"/>
              <a:t>Lacks mobile responsiveness - built for desktop</a:t>
            </a:r>
            <a:br>
              <a:rPr lang="en-GB" dirty="0"/>
            </a:br>
            <a:r>
              <a:rPr lang="en-GB" dirty="0"/>
              <a:t>Downside as around 60% of all website traffic is from mobile devices according to statista.</a:t>
            </a:r>
            <a:endParaRPr lang="en-US" dirty="0"/>
          </a:p>
        </p:txBody>
      </p:sp>
      <p:sp>
        <p:nvSpPr>
          <p:cNvPr id="7" name="TextBox 6">
            <a:extLst>
              <a:ext uri="{FF2B5EF4-FFF2-40B4-BE49-F238E27FC236}">
                <a16:creationId xmlns:a16="http://schemas.microsoft.com/office/drawing/2014/main" id="{2DC4E4B6-F825-54C7-6965-EEB2E2B4733C}"/>
              </a:ext>
            </a:extLst>
          </p:cNvPr>
          <p:cNvSpPr txBox="1"/>
          <p:nvPr/>
        </p:nvSpPr>
        <p:spPr>
          <a:xfrm>
            <a:off x="6234576" y="5363407"/>
            <a:ext cx="5793865" cy="923330"/>
          </a:xfrm>
          <a:prstGeom prst="rect">
            <a:avLst/>
          </a:prstGeom>
          <a:noFill/>
        </p:spPr>
        <p:txBody>
          <a:bodyPr wrap="square" rtlCol="0">
            <a:spAutoFit/>
          </a:bodyPr>
          <a:lstStyle/>
          <a:p>
            <a:r>
              <a:rPr lang="en-GB" dirty="0"/>
              <a:t>Images are of low quality; background splash is a recoloured copy of another widely used picture. Potentially unlicenced / copyright infringing.</a:t>
            </a:r>
            <a:endParaRPr lang="en-US" dirty="0"/>
          </a:p>
        </p:txBody>
      </p:sp>
      <p:sp>
        <p:nvSpPr>
          <p:cNvPr id="8" name="TextBox 7">
            <a:extLst>
              <a:ext uri="{FF2B5EF4-FFF2-40B4-BE49-F238E27FC236}">
                <a16:creationId xmlns:a16="http://schemas.microsoft.com/office/drawing/2014/main" id="{95FA8FC4-CB28-5CC8-169F-03A8F72B11E2}"/>
              </a:ext>
            </a:extLst>
          </p:cNvPr>
          <p:cNvSpPr txBox="1"/>
          <p:nvPr/>
        </p:nvSpPr>
        <p:spPr>
          <a:xfrm>
            <a:off x="165299" y="1735205"/>
            <a:ext cx="2238099" cy="769441"/>
          </a:xfrm>
          <a:prstGeom prst="rect">
            <a:avLst/>
          </a:prstGeom>
          <a:noFill/>
        </p:spPr>
        <p:txBody>
          <a:bodyPr wrap="square" rtlCol="0">
            <a:spAutoFit/>
          </a:bodyPr>
          <a:lstStyle/>
          <a:p>
            <a:pPr algn="ctr"/>
            <a:r>
              <a:rPr lang="en-GB" sz="2200" dirty="0"/>
              <a:t>Design &amp; UX</a:t>
            </a:r>
            <a:br>
              <a:rPr lang="en-GB" sz="2200" dirty="0"/>
            </a:br>
            <a:endParaRPr lang="en-US" sz="2200" dirty="0"/>
          </a:p>
        </p:txBody>
      </p:sp>
      <p:sp>
        <p:nvSpPr>
          <p:cNvPr id="9" name="TextBox 8">
            <a:extLst>
              <a:ext uri="{FF2B5EF4-FFF2-40B4-BE49-F238E27FC236}">
                <a16:creationId xmlns:a16="http://schemas.microsoft.com/office/drawing/2014/main" id="{2185BEC6-9786-1287-77E6-C32B83EE46A7}"/>
              </a:ext>
            </a:extLst>
          </p:cNvPr>
          <p:cNvSpPr txBox="1"/>
          <p:nvPr/>
        </p:nvSpPr>
        <p:spPr>
          <a:xfrm>
            <a:off x="434093" y="2598635"/>
            <a:ext cx="5169182" cy="2862322"/>
          </a:xfrm>
          <a:prstGeom prst="rect">
            <a:avLst/>
          </a:prstGeom>
          <a:noFill/>
        </p:spPr>
        <p:txBody>
          <a:bodyPr wrap="square" rtlCol="0">
            <a:spAutoFit/>
          </a:bodyPr>
          <a:lstStyle/>
          <a:p>
            <a:pPr fontAlgn="base"/>
            <a:r>
              <a:rPr lang="en-GB" dirty="0"/>
              <a:t>Load times are fast, content is simple and static, the homepage is lightweight, this is beneficial as users can access information readily. </a:t>
            </a:r>
            <a:br>
              <a:rPr lang="en-GB" dirty="0"/>
            </a:br>
            <a:br>
              <a:rPr lang="en-GB" dirty="0"/>
            </a:br>
            <a:r>
              <a:rPr lang="en-GB" dirty="0"/>
              <a:t>Club information such as costs, time of session and description of the club are clearly presented and are under their own headings. </a:t>
            </a:r>
            <a:br>
              <a:rPr lang="en-GB" dirty="0"/>
            </a:br>
            <a:br>
              <a:rPr lang="en-GB" dirty="0"/>
            </a:br>
            <a:r>
              <a:rPr lang="en-GB" dirty="0"/>
              <a:t>Clear contact information is provided for finding out more information on what the club provides.</a:t>
            </a:r>
          </a:p>
        </p:txBody>
      </p:sp>
      <p:pic>
        <p:nvPicPr>
          <p:cNvPr id="15" name="Graphic 14" descr="Easel with solid fill">
            <a:extLst>
              <a:ext uri="{FF2B5EF4-FFF2-40B4-BE49-F238E27FC236}">
                <a16:creationId xmlns:a16="http://schemas.microsoft.com/office/drawing/2014/main" id="{A848E287-C54A-0F58-5F15-CF5EE8ADFA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1212" y="2627769"/>
            <a:ext cx="551188" cy="551188"/>
          </a:xfrm>
          <a:prstGeom prst="rect">
            <a:avLst/>
          </a:prstGeom>
        </p:spPr>
      </p:pic>
      <p:pic>
        <p:nvPicPr>
          <p:cNvPr id="20" name="Graphic 19" descr="Dumbbell with solid fill">
            <a:extLst>
              <a:ext uri="{FF2B5EF4-FFF2-40B4-BE49-F238E27FC236}">
                <a16:creationId xmlns:a16="http://schemas.microsoft.com/office/drawing/2014/main" id="{716E2739-3CDF-F3FC-79A9-460C160BA5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204247" y="1697777"/>
            <a:ext cx="678135" cy="678135"/>
          </a:xfrm>
          <a:prstGeom prst="rect">
            <a:avLst/>
          </a:prstGeom>
        </p:spPr>
      </p:pic>
      <p:sp>
        <p:nvSpPr>
          <p:cNvPr id="21" name="TextBox 20">
            <a:extLst>
              <a:ext uri="{FF2B5EF4-FFF2-40B4-BE49-F238E27FC236}">
                <a16:creationId xmlns:a16="http://schemas.microsoft.com/office/drawing/2014/main" id="{1D6CF02D-D3B6-7848-422D-0619C5697DCC}"/>
              </a:ext>
            </a:extLst>
          </p:cNvPr>
          <p:cNvSpPr txBox="1"/>
          <p:nvPr/>
        </p:nvSpPr>
        <p:spPr>
          <a:xfrm>
            <a:off x="435292" y="2006627"/>
            <a:ext cx="1352614" cy="430887"/>
          </a:xfrm>
          <a:prstGeom prst="rect">
            <a:avLst/>
          </a:prstGeom>
          <a:noFill/>
        </p:spPr>
        <p:txBody>
          <a:bodyPr wrap="none" rtlCol="0">
            <a:spAutoFit/>
          </a:bodyPr>
          <a:lstStyle/>
          <a:p>
            <a:r>
              <a:rPr lang="en-GB" sz="2200" dirty="0"/>
              <a:t>Strengths</a:t>
            </a:r>
            <a:endParaRPr lang="en-US" sz="2200" dirty="0"/>
          </a:p>
        </p:txBody>
      </p:sp>
      <p:sp>
        <p:nvSpPr>
          <p:cNvPr id="22" name="Rectangle 21">
            <a:extLst>
              <a:ext uri="{FF2B5EF4-FFF2-40B4-BE49-F238E27FC236}">
                <a16:creationId xmlns:a16="http://schemas.microsoft.com/office/drawing/2014/main" id="{F7675475-0545-0D38-DF7C-91423BEDD178}"/>
              </a:ext>
            </a:extLst>
          </p:cNvPr>
          <p:cNvSpPr/>
          <p:nvPr/>
        </p:nvSpPr>
        <p:spPr>
          <a:xfrm>
            <a:off x="2204246" y="1721399"/>
            <a:ext cx="678136" cy="625011"/>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E06F5C7-1153-AEF7-EBB4-240D60C07C6B}"/>
              </a:ext>
            </a:extLst>
          </p:cNvPr>
          <p:cNvSpPr/>
          <p:nvPr/>
        </p:nvSpPr>
        <p:spPr>
          <a:xfrm>
            <a:off x="8047786" y="2579614"/>
            <a:ext cx="678136" cy="625011"/>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44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399C-6057-02B9-8E69-5E9DE783156E}"/>
              </a:ext>
            </a:extLst>
          </p:cNvPr>
          <p:cNvSpPr>
            <a:spLocks noGrp="1"/>
          </p:cNvSpPr>
          <p:nvPr>
            <p:ph type="title"/>
          </p:nvPr>
        </p:nvSpPr>
        <p:spPr>
          <a:xfrm>
            <a:off x="838200" y="414569"/>
            <a:ext cx="10515600" cy="1325563"/>
          </a:xfrm>
        </p:spPr>
        <p:txBody>
          <a:bodyPr/>
          <a:lstStyle/>
          <a:p>
            <a:r>
              <a:rPr lang="en-GB" dirty="0"/>
              <a:t>Recommendations</a:t>
            </a:r>
            <a:endParaRPr lang="en-US" dirty="0"/>
          </a:p>
        </p:txBody>
      </p:sp>
      <p:sp>
        <p:nvSpPr>
          <p:cNvPr id="3" name="Content Placeholder 2">
            <a:extLst>
              <a:ext uri="{FF2B5EF4-FFF2-40B4-BE49-F238E27FC236}">
                <a16:creationId xmlns:a16="http://schemas.microsoft.com/office/drawing/2014/main" id="{851C68B7-3A58-63AF-92C6-CDA1C95E47BE}"/>
              </a:ext>
            </a:extLst>
          </p:cNvPr>
          <p:cNvSpPr>
            <a:spLocks noGrp="1"/>
          </p:cNvSpPr>
          <p:nvPr>
            <p:ph idx="1"/>
          </p:nvPr>
        </p:nvSpPr>
        <p:spPr>
          <a:xfrm>
            <a:off x="838200" y="1429311"/>
            <a:ext cx="5835315" cy="4351338"/>
          </a:xfrm>
        </p:spPr>
        <p:txBody>
          <a:bodyPr>
            <a:normAutofit/>
          </a:bodyPr>
          <a:lstStyle/>
          <a:p>
            <a:pPr marL="0" indent="0">
              <a:buNone/>
            </a:pPr>
            <a:r>
              <a:rPr lang="en-US" dirty="0"/>
              <a:t>Desktop &amp; Mobile Design</a:t>
            </a:r>
            <a:br>
              <a:rPr lang="en-US" dirty="0"/>
            </a:br>
            <a:r>
              <a:rPr lang="en-US" dirty="0"/>
              <a:t> </a:t>
            </a:r>
            <a:br>
              <a:rPr lang="en-US" sz="2000" dirty="0"/>
            </a:br>
            <a:r>
              <a:rPr lang="en-US" sz="2000" dirty="0"/>
              <a:t>It’s important to have a layout that </a:t>
            </a:r>
            <a:r>
              <a:rPr lang="en-US" sz="2000" b="1" dirty="0"/>
              <a:t>supports </a:t>
            </a:r>
            <a:br>
              <a:rPr lang="en-US" sz="2000" b="1" dirty="0"/>
            </a:br>
            <a:r>
              <a:rPr lang="en-US" sz="2000" b="1" dirty="0"/>
              <a:t>Mobile / Handheld devices </a:t>
            </a:r>
            <a:r>
              <a:rPr lang="en-US" sz="2000" u="sng" dirty="0"/>
              <a:t>as 60% of web traffic is made up by mobile devices</a:t>
            </a:r>
            <a:r>
              <a:rPr lang="en-US" sz="2000" dirty="0"/>
              <a:t>, this can be done by using the bootstrap grid system. </a:t>
            </a:r>
            <a:br>
              <a:rPr lang="en-US" sz="2000" dirty="0"/>
            </a:br>
            <a:br>
              <a:rPr lang="en-US" sz="2000" dirty="0"/>
            </a:br>
            <a:r>
              <a:rPr lang="en-US" sz="2000" dirty="0"/>
              <a:t>Incorporating mobile design will make the website appear more engaging as it’ll be easily readable on smaller devices, if information is better communicated it may result in enhanced user experience and as a result increased membership sign ups &amp; engagement.</a:t>
            </a:r>
          </a:p>
        </p:txBody>
      </p:sp>
      <p:sp>
        <p:nvSpPr>
          <p:cNvPr id="4" name="TextBox 3">
            <a:extLst>
              <a:ext uri="{FF2B5EF4-FFF2-40B4-BE49-F238E27FC236}">
                <a16:creationId xmlns:a16="http://schemas.microsoft.com/office/drawing/2014/main" id="{B6BD241E-762B-0314-401E-E369E3F5C5CF}"/>
              </a:ext>
            </a:extLst>
          </p:cNvPr>
          <p:cNvSpPr txBox="1"/>
          <p:nvPr/>
        </p:nvSpPr>
        <p:spPr>
          <a:xfrm>
            <a:off x="6673515" y="2926412"/>
            <a:ext cx="5152601" cy="3293209"/>
          </a:xfrm>
          <a:prstGeom prst="rect">
            <a:avLst/>
          </a:prstGeom>
          <a:noFill/>
        </p:spPr>
        <p:txBody>
          <a:bodyPr wrap="square" rtlCol="0">
            <a:spAutoFit/>
          </a:bodyPr>
          <a:lstStyle/>
          <a:p>
            <a:r>
              <a:rPr lang="en-GB" sz="2800" dirty="0"/>
              <a:t>Calls to Action / CTAs</a:t>
            </a:r>
          </a:p>
          <a:p>
            <a:endParaRPr lang="en-GB" sz="2000" dirty="0"/>
          </a:p>
          <a:p>
            <a:r>
              <a:rPr lang="en-GB" sz="2000" dirty="0"/>
              <a:t>Current website is too plain; nothing is contrasting. </a:t>
            </a:r>
            <a:br>
              <a:rPr lang="en-GB" sz="2000" dirty="0"/>
            </a:br>
            <a:br>
              <a:rPr lang="en-GB" sz="2000" dirty="0"/>
            </a:br>
            <a:r>
              <a:rPr lang="en-GB" sz="2000" dirty="0"/>
              <a:t>There’s no way to register online, consider implementing a booking system and include buttons that are CTAs such as ‘SIGN UP HERE’ or ‘JOIN A SESSION’, these may change general interest into action.</a:t>
            </a:r>
          </a:p>
        </p:txBody>
      </p:sp>
      <p:pic>
        <p:nvPicPr>
          <p:cNvPr id="8" name="Picture 7">
            <a:extLst>
              <a:ext uri="{FF2B5EF4-FFF2-40B4-BE49-F238E27FC236}">
                <a16:creationId xmlns:a16="http://schemas.microsoft.com/office/drawing/2014/main" id="{2A7ED133-30CF-8895-201E-F09D26E15527}"/>
              </a:ext>
            </a:extLst>
          </p:cNvPr>
          <p:cNvPicPr>
            <a:picLocks noChangeAspect="1"/>
          </p:cNvPicPr>
          <p:nvPr/>
        </p:nvPicPr>
        <p:blipFill>
          <a:blip r:embed="rId3"/>
          <a:stretch>
            <a:fillRect/>
          </a:stretch>
        </p:blipFill>
        <p:spPr>
          <a:xfrm>
            <a:off x="679174" y="1958375"/>
            <a:ext cx="5880223" cy="4534500"/>
          </a:xfrm>
          <a:prstGeom prst="rect">
            <a:avLst/>
          </a:prstGeom>
        </p:spPr>
      </p:pic>
      <p:sp>
        <p:nvSpPr>
          <p:cNvPr id="9" name="TextBox 8">
            <a:extLst>
              <a:ext uri="{FF2B5EF4-FFF2-40B4-BE49-F238E27FC236}">
                <a16:creationId xmlns:a16="http://schemas.microsoft.com/office/drawing/2014/main" id="{DBBACC2D-A686-39EC-4AF4-7AE6D5D0331C}"/>
              </a:ext>
            </a:extLst>
          </p:cNvPr>
          <p:cNvSpPr txBox="1"/>
          <p:nvPr/>
        </p:nvSpPr>
        <p:spPr>
          <a:xfrm>
            <a:off x="6673515" y="2106157"/>
            <a:ext cx="5192768" cy="1015663"/>
          </a:xfrm>
          <a:prstGeom prst="rect">
            <a:avLst/>
          </a:prstGeom>
          <a:noFill/>
        </p:spPr>
        <p:txBody>
          <a:bodyPr wrap="none" rtlCol="0">
            <a:spAutoFit/>
          </a:bodyPr>
          <a:lstStyle/>
          <a:p>
            <a:r>
              <a:rPr lang="en-GB" sz="2000" b="1" dirty="0"/>
              <a:t>How UBC could implement a CTA </a:t>
            </a:r>
            <a:br>
              <a:rPr lang="en-GB" sz="2000" b="1" dirty="0"/>
            </a:br>
            <a:r>
              <a:rPr lang="en-GB" sz="2000" b="1" dirty="0"/>
              <a:t>With a simple slightly more modern design </a:t>
            </a:r>
            <a:br>
              <a:rPr lang="en-GB" sz="2000" b="1" dirty="0"/>
            </a:br>
            <a:r>
              <a:rPr lang="en-GB" sz="2000" b="1" dirty="0"/>
              <a:t>To incorporate it.</a:t>
            </a:r>
          </a:p>
        </p:txBody>
      </p:sp>
      <p:sp>
        <p:nvSpPr>
          <p:cNvPr id="10" name="TextBox 9">
            <a:extLst>
              <a:ext uri="{FF2B5EF4-FFF2-40B4-BE49-F238E27FC236}">
                <a16:creationId xmlns:a16="http://schemas.microsoft.com/office/drawing/2014/main" id="{97152A5C-0D9E-D502-64C7-84D2E3A35EA0}"/>
              </a:ext>
            </a:extLst>
          </p:cNvPr>
          <p:cNvSpPr txBox="1"/>
          <p:nvPr/>
        </p:nvSpPr>
        <p:spPr>
          <a:xfrm>
            <a:off x="679174" y="1819876"/>
            <a:ext cx="4876800" cy="3570208"/>
          </a:xfrm>
          <a:prstGeom prst="rect">
            <a:avLst/>
          </a:prstGeom>
          <a:noFill/>
        </p:spPr>
        <p:txBody>
          <a:bodyPr wrap="square" rtlCol="0">
            <a:spAutoFit/>
          </a:bodyPr>
          <a:lstStyle/>
          <a:p>
            <a:r>
              <a:rPr lang="en-GB" sz="2800" dirty="0"/>
              <a:t>Thorough testing </a:t>
            </a:r>
            <a:br>
              <a:rPr lang="en-GB" sz="2800" dirty="0"/>
            </a:br>
            <a:br>
              <a:rPr lang="en-GB" dirty="0"/>
            </a:br>
            <a:r>
              <a:rPr lang="en-GB" dirty="0"/>
              <a:t>Testing must be done to identify Performance issues (long load times) / Accessibility issues (Missing alt text)</a:t>
            </a:r>
            <a:br>
              <a:rPr lang="en-GB" dirty="0"/>
            </a:br>
            <a:br>
              <a:rPr lang="en-GB" dirty="0"/>
            </a:br>
            <a:r>
              <a:rPr lang="en-GB" dirty="0"/>
              <a:t>Decreasing the time the webpage takes to load could be beneficial to UBC, while already ‘ok’, Light house reports indicate they can likely cut back further on file sizes by compressing them decreasing the time to LCP (rendering of the largest visible image displayed)</a:t>
            </a:r>
          </a:p>
        </p:txBody>
      </p:sp>
      <p:pic>
        <p:nvPicPr>
          <p:cNvPr id="14" name="Picture 13">
            <a:extLst>
              <a:ext uri="{FF2B5EF4-FFF2-40B4-BE49-F238E27FC236}">
                <a16:creationId xmlns:a16="http://schemas.microsoft.com/office/drawing/2014/main" id="{519691E3-9279-BB0D-F56F-A0D129FE4010}"/>
              </a:ext>
            </a:extLst>
          </p:cNvPr>
          <p:cNvPicPr>
            <a:picLocks noChangeAspect="1"/>
          </p:cNvPicPr>
          <p:nvPr/>
        </p:nvPicPr>
        <p:blipFill>
          <a:blip r:embed="rId4"/>
          <a:stretch>
            <a:fillRect/>
          </a:stretch>
        </p:blipFill>
        <p:spPr>
          <a:xfrm>
            <a:off x="798033" y="5338625"/>
            <a:ext cx="2314898" cy="828791"/>
          </a:xfrm>
          <a:prstGeom prst="rect">
            <a:avLst/>
          </a:prstGeom>
        </p:spPr>
      </p:pic>
      <p:sp>
        <p:nvSpPr>
          <p:cNvPr id="15" name="TextBox 14">
            <a:extLst>
              <a:ext uri="{FF2B5EF4-FFF2-40B4-BE49-F238E27FC236}">
                <a16:creationId xmlns:a16="http://schemas.microsoft.com/office/drawing/2014/main" id="{F52A6254-9DB9-88EE-DFAA-BAE0DD4F5631}"/>
              </a:ext>
            </a:extLst>
          </p:cNvPr>
          <p:cNvSpPr txBox="1"/>
          <p:nvPr/>
        </p:nvSpPr>
        <p:spPr>
          <a:xfrm>
            <a:off x="6649689" y="1690688"/>
            <a:ext cx="4744278" cy="2185214"/>
          </a:xfrm>
          <a:prstGeom prst="rect">
            <a:avLst/>
          </a:prstGeom>
          <a:noFill/>
        </p:spPr>
        <p:txBody>
          <a:bodyPr wrap="square" rtlCol="0">
            <a:spAutoFit/>
          </a:bodyPr>
          <a:lstStyle/>
          <a:p>
            <a:r>
              <a:rPr lang="en-GB" sz="2800" dirty="0"/>
              <a:t>The WAVE report</a:t>
            </a:r>
            <a:br>
              <a:rPr lang="en-GB" dirty="0"/>
            </a:br>
            <a:r>
              <a:rPr lang="en-GB" dirty="0"/>
              <a:t>Currently indicates issues with accessibility.</a:t>
            </a:r>
            <a:br>
              <a:rPr lang="en-GB" dirty="0"/>
            </a:br>
            <a:r>
              <a:rPr lang="en-GB" dirty="0"/>
              <a:t>I also recommend that they use WAVE as alt-text is primarily used for screen readers in people who commonly have issues such as poor eyesight or learning difficulties such as dyslexia. </a:t>
            </a:r>
          </a:p>
        </p:txBody>
      </p:sp>
      <p:pic>
        <p:nvPicPr>
          <p:cNvPr id="19" name="Picture 18">
            <a:extLst>
              <a:ext uri="{FF2B5EF4-FFF2-40B4-BE49-F238E27FC236}">
                <a16:creationId xmlns:a16="http://schemas.microsoft.com/office/drawing/2014/main" id="{92A4BA5C-7CDD-6A0C-0FC0-B1AD61CE398D}"/>
              </a:ext>
            </a:extLst>
          </p:cNvPr>
          <p:cNvPicPr>
            <a:picLocks noChangeAspect="1"/>
          </p:cNvPicPr>
          <p:nvPr/>
        </p:nvPicPr>
        <p:blipFill>
          <a:blip r:embed="rId5"/>
          <a:stretch>
            <a:fillRect/>
          </a:stretch>
        </p:blipFill>
        <p:spPr>
          <a:xfrm>
            <a:off x="6713682" y="3886831"/>
            <a:ext cx="3172268" cy="2629267"/>
          </a:xfrm>
          <a:prstGeom prst="rect">
            <a:avLst/>
          </a:prstGeom>
        </p:spPr>
      </p:pic>
      <p:sp>
        <p:nvSpPr>
          <p:cNvPr id="5" name="TextBox 4">
            <a:extLst>
              <a:ext uri="{FF2B5EF4-FFF2-40B4-BE49-F238E27FC236}">
                <a16:creationId xmlns:a16="http://schemas.microsoft.com/office/drawing/2014/main" id="{DCBCCBD9-2D3A-BEBE-17B6-381C67153A30}"/>
              </a:ext>
            </a:extLst>
          </p:cNvPr>
          <p:cNvSpPr txBox="1"/>
          <p:nvPr/>
        </p:nvSpPr>
        <p:spPr>
          <a:xfrm>
            <a:off x="432661" y="1189099"/>
            <a:ext cx="6056243" cy="5447645"/>
          </a:xfrm>
          <a:prstGeom prst="rect">
            <a:avLst/>
          </a:prstGeom>
          <a:noFill/>
        </p:spPr>
        <p:txBody>
          <a:bodyPr wrap="square" rtlCol="0">
            <a:spAutoFit/>
          </a:bodyPr>
          <a:lstStyle/>
          <a:p>
            <a:r>
              <a:rPr lang="en-GB" sz="2800" dirty="0"/>
              <a:t>Copyright Infringement</a:t>
            </a:r>
            <a:br>
              <a:rPr lang="en-GB" sz="2800" dirty="0"/>
            </a:br>
            <a:r>
              <a:rPr lang="en-GB" sz="2000" dirty="0"/>
              <a:t>The Unicorn Badminton Club background image is an edited version of a widely distributed stock image that appears across hundreds of unrelated websites. If this is an unlicensed asset, it presents significant risks for their business. modifying an image through recolouring does not bypass copyright, it can be viewed as an "adaptation“ done without the original creator's permission. For a business, this means high liability for significant financial penalties and brand damage.</a:t>
            </a:r>
            <a:br>
              <a:rPr lang="en-GB" sz="2000" dirty="0"/>
            </a:br>
            <a:br>
              <a:rPr lang="en-GB" sz="2000" dirty="0"/>
            </a:br>
            <a:r>
              <a:rPr lang="en-GB" sz="2000" dirty="0"/>
              <a:t>Section 16 of the CDPA backs this up and grants owners the exclusive rights to “copy” or “adapt” their work. Recolouring the image without a license or explicit permission to do so would breach these rights.</a:t>
            </a:r>
            <a:endParaRPr lang="en-US" sz="2800" dirty="0"/>
          </a:p>
        </p:txBody>
      </p:sp>
      <p:sp>
        <p:nvSpPr>
          <p:cNvPr id="6" name="TextBox 5">
            <a:extLst>
              <a:ext uri="{FF2B5EF4-FFF2-40B4-BE49-F238E27FC236}">
                <a16:creationId xmlns:a16="http://schemas.microsoft.com/office/drawing/2014/main" id="{A00FE6D5-EE64-BA7B-FC2E-22934A8EE362}"/>
              </a:ext>
            </a:extLst>
          </p:cNvPr>
          <p:cNvSpPr txBox="1"/>
          <p:nvPr/>
        </p:nvSpPr>
        <p:spPr>
          <a:xfrm flipH="1">
            <a:off x="6436615" y="1672575"/>
            <a:ext cx="5429668" cy="5016758"/>
          </a:xfrm>
          <a:prstGeom prst="rect">
            <a:avLst/>
          </a:prstGeom>
          <a:noFill/>
        </p:spPr>
        <p:txBody>
          <a:bodyPr wrap="square" rtlCol="0">
            <a:spAutoFit/>
          </a:bodyPr>
          <a:lstStyle/>
          <a:p>
            <a:r>
              <a:rPr lang="en-GB" sz="2000" dirty="0"/>
              <a:t>Additionally, Section 97(2) of the CDPA states the courts can award “additional damages” if the breach is deemed “flagrant” (reckless) a real-world case </a:t>
            </a:r>
            <a:r>
              <a:rPr lang="en-GB" sz="2000" i="1" dirty="0"/>
              <a:t>Absolute Lofts v Artisan Home Improvements</a:t>
            </a:r>
            <a:r>
              <a:rPr lang="en-GB" sz="2000" dirty="0"/>
              <a:t> (2015) Sought to find that flagrant misuse of images used to create “unfair profits” irrespective of the original copyright holders' rights, the courts found in favour of the copyright holder which cost the business over £6000, a blow that could be detrimental to the survival of a small business such as the UBC, as a result they should immediately remove this image, as to not incur similar punishment as the wayback machine indicates they have been using this image since 2018.</a:t>
            </a:r>
          </a:p>
          <a:p>
            <a:endParaRPr lang="en-US" sz="2000" dirty="0"/>
          </a:p>
        </p:txBody>
      </p:sp>
      <p:pic>
        <p:nvPicPr>
          <p:cNvPr id="11" name="Picture 10">
            <a:extLst>
              <a:ext uri="{FF2B5EF4-FFF2-40B4-BE49-F238E27FC236}">
                <a16:creationId xmlns:a16="http://schemas.microsoft.com/office/drawing/2014/main" id="{F5068CD4-E71B-1225-CD7A-737E7F5659CE}"/>
              </a:ext>
            </a:extLst>
          </p:cNvPr>
          <p:cNvPicPr>
            <a:picLocks noChangeAspect="1"/>
          </p:cNvPicPr>
          <p:nvPr/>
        </p:nvPicPr>
        <p:blipFill>
          <a:blip r:embed="rId6"/>
          <a:stretch>
            <a:fillRect/>
          </a:stretch>
        </p:blipFill>
        <p:spPr>
          <a:xfrm>
            <a:off x="7247835" y="0"/>
            <a:ext cx="4944165" cy="3756562"/>
          </a:xfrm>
          <a:prstGeom prst="rect">
            <a:avLst/>
          </a:prstGeom>
        </p:spPr>
      </p:pic>
      <p:pic>
        <p:nvPicPr>
          <p:cNvPr id="13" name="Picture 12">
            <a:extLst>
              <a:ext uri="{FF2B5EF4-FFF2-40B4-BE49-F238E27FC236}">
                <a16:creationId xmlns:a16="http://schemas.microsoft.com/office/drawing/2014/main" id="{A5E3A1FF-355D-D75D-2718-4ECB93171623}"/>
              </a:ext>
            </a:extLst>
          </p:cNvPr>
          <p:cNvPicPr>
            <a:picLocks noChangeAspect="1"/>
          </p:cNvPicPr>
          <p:nvPr/>
        </p:nvPicPr>
        <p:blipFill>
          <a:blip r:embed="rId7"/>
          <a:stretch>
            <a:fillRect/>
          </a:stretch>
        </p:blipFill>
        <p:spPr>
          <a:xfrm>
            <a:off x="26429" y="0"/>
            <a:ext cx="4757175" cy="6858000"/>
          </a:xfrm>
          <a:prstGeom prst="rect">
            <a:avLst/>
          </a:prstGeom>
        </p:spPr>
      </p:pic>
      <p:pic>
        <p:nvPicPr>
          <p:cNvPr id="17" name="Picture 16">
            <a:extLst>
              <a:ext uri="{FF2B5EF4-FFF2-40B4-BE49-F238E27FC236}">
                <a16:creationId xmlns:a16="http://schemas.microsoft.com/office/drawing/2014/main" id="{D0F0B064-3874-D08A-DD08-28B359DBC53F}"/>
              </a:ext>
            </a:extLst>
          </p:cNvPr>
          <p:cNvPicPr>
            <a:picLocks noChangeAspect="1"/>
          </p:cNvPicPr>
          <p:nvPr/>
        </p:nvPicPr>
        <p:blipFill>
          <a:blip r:embed="rId8"/>
          <a:stretch>
            <a:fillRect/>
          </a:stretch>
        </p:blipFill>
        <p:spPr>
          <a:xfrm>
            <a:off x="7224008" y="3495574"/>
            <a:ext cx="4967991" cy="3362426"/>
          </a:xfrm>
          <a:prstGeom prst="rect">
            <a:avLst/>
          </a:prstGeom>
        </p:spPr>
      </p:pic>
    </p:spTree>
    <p:extLst>
      <p:ext uri="{BB962C8B-B14F-4D97-AF65-F5344CB8AC3E}">
        <p14:creationId xmlns:p14="http://schemas.microsoft.com/office/powerpoint/2010/main" val="1084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Effect transition="in" filter="fade">
                                      <p:cBhvr>
                                        <p:cTn id="69" dur="500"/>
                                        <p:tgtEl>
                                          <p:spTgt spid="5">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Effect transition="in" filter="fade">
                                      <p:cBhvr>
                                        <p:cTn id="72" dur="500"/>
                                        <p:tgtEl>
                                          <p:spTgt spid="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5">
                                            <p:txEl>
                                              <p:pRg st="0" end="0"/>
                                            </p:txEl>
                                          </p:spTgt>
                                        </p:tgtEl>
                                      </p:cBhvr>
                                    </p:animEffect>
                                    <p:set>
                                      <p:cBhvr>
                                        <p:cTn id="77" dur="1" fill="hold">
                                          <p:stCondLst>
                                            <p:cond delay="499"/>
                                          </p:stCondLst>
                                        </p:cTn>
                                        <p:tgtEl>
                                          <p:spTgt spid="5">
                                            <p:txEl>
                                              <p:pRg st="0" end="0"/>
                                            </p:txEl>
                                          </p:spTgt>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
                                            <p:txEl>
                                              <p:pRg st="0" end="0"/>
                                            </p:txEl>
                                          </p:spTgt>
                                        </p:tgtEl>
                                      </p:cBhvr>
                                    </p:animEffect>
                                    <p:set>
                                      <p:cBhvr>
                                        <p:cTn id="80"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
                                        </p:tgtEl>
                                      </p:cBhvr>
                                    </p:animEffect>
                                    <p:set>
                                      <p:cBhvr>
                                        <p:cTn id="85" dur="1" fill="hold">
                                          <p:stCondLst>
                                            <p:cond delay="499"/>
                                          </p:stCondLst>
                                        </p:cTn>
                                        <p:tgtEl>
                                          <p:spTgt spid="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500"/>
                                        <p:tgtEl>
                                          <p:spTgt spid="13"/>
                                        </p:tgtEl>
                                      </p:cBhvr>
                                    </p:animEffect>
                                  </p:childTnLst>
                                </p:cTn>
                              </p:par>
                              <p:par>
                                <p:cTn id="91" presetID="10"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4" grpId="1"/>
      <p:bldP spid="9" grpId="0"/>
      <p:bldP spid="9" grpId="1"/>
      <p:bldP spid="10" grpId="0"/>
      <p:bldP spid="10" grpId="1"/>
      <p:bldP spid="15" grpId="0"/>
      <p:bldP spid="15" grpId="1"/>
      <p:bldP spid="5" grpId="0" build="allAtOnce"/>
      <p:bldP spid="5" grpId="1" build="allAtOnce"/>
      <p:bldP spid="6" grpId="0" build="allAtOnce"/>
      <p:bldP spid="6"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3FF0-A8BE-F774-4C10-018E2B7AACF4}"/>
              </a:ext>
            </a:extLst>
          </p:cNvPr>
          <p:cNvSpPr>
            <a:spLocks noGrp="1"/>
          </p:cNvSpPr>
          <p:nvPr>
            <p:ph type="title"/>
          </p:nvPr>
        </p:nvSpPr>
        <p:spPr>
          <a:xfrm>
            <a:off x="1757569" y="356054"/>
            <a:ext cx="8676861" cy="1325563"/>
          </a:xfrm>
        </p:spPr>
        <p:txBody>
          <a:bodyPr>
            <a:normAutofit/>
          </a:bodyPr>
          <a:lstStyle/>
          <a:p>
            <a:pPr algn="ctr"/>
            <a:r>
              <a:rPr lang="en-GB" dirty="0"/>
              <a:t>Competitive advantage within business scenario</a:t>
            </a:r>
            <a:endParaRPr lang="en-US" dirty="0"/>
          </a:p>
        </p:txBody>
      </p:sp>
      <p:graphicFrame>
        <p:nvGraphicFramePr>
          <p:cNvPr id="5" name="Content Placeholder 2">
            <a:extLst>
              <a:ext uri="{FF2B5EF4-FFF2-40B4-BE49-F238E27FC236}">
                <a16:creationId xmlns:a16="http://schemas.microsoft.com/office/drawing/2014/main" id="{6FAFDE4B-3209-15AE-C00A-655AC4FD44F4}"/>
              </a:ext>
            </a:extLst>
          </p:cNvPr>
          <p:cNvGraphicFramePr>
            <a:graphicFrameLocks noGrp="1"/>
          </p:cNvGraphicFramePr>
          <p:nvPr>
            <p:ph idx="1"/>
            <p:extLst>
              <p:ext uri="{D42A27DB-BD31-4B8C-83A1-F6EECF244321}">
                <p14:modId xmlns:p14="http://schemas.microsoft.com/office/powerpoint/2010/main" val="2034839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13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3D4F4E2-E94F-14F3-F41F-A09B2BFFF81E}"/>
              </a:ext>
            </a:extLst>
          </p:cNvPr>
          <p:cNvGrpSpPr/>
          <p:nvPr/>
        </p:nvGrpSpPr>
        <p:grpSpPr>
          <a:xfrm>
            <a:off x="6861635" y="3789292"/>
            <a:ext cx="4468003" cy="2826276"/>
            <a:chOff x="0" y="39687"/>
            <a:chExt cx="3286125" cy="1971675"/>
          </a:xfrm>
          <a:solidFill>
            <a:srgbClr val="CCD2D8"/>
          </a:solidFill>
        </p:grpSpPr>
        <p:sp>
          <p:nvSpPr>
            <p:cNvPr id="32" name="Rectangle 31">
              <a:extLst>
                <a:ext uri="{FF2B5EF4-FFF2-40B4-BE49-F238E27FC236}">
                  <a16:creationId xmlns:a16="http://schemas.microsoft.com/office/drawing/2014/main" id="{772650BA-717A-62A8-C674-E1B73DA52B83}"/>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33" name="TextBox 32">
              <a:extLst>
                <a:ext uri="{FF2B5EF4-FFF2-40B4-BE49-F238E27FC236}">
                  <a16:creationId xmlns:a16="http://schemas.microsoft.com/office/drawing/2014/main" id="{1A486939-033C-7567-6E3B-EA166C69C698}"/>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28" name="Group 27">
            <a:extLst>
              <a:ext uri="{FF2B5EF4-FFF2-40B4-BE49-F238E27FC236}">
                <a16:creationId xmlns:a16="http://schemas.microsoft.com/office/drawing/2014/main" id="{2BCDC864-0F21-A7A6-4FD1-94C2276C7291}"/>
              </a:ext>
            </a:extLst>
          </p:cNvPr>
          <p:cNvGrpSpPr/>
          <p:nvPr/>
        </p:nvGrpSpPr>
        <p:grpSpPr>
          <a:xfrm>
            <a:off x="296800" y="1700335"/>
            <a:ext cx="5320996" cy="559043"/>
            <a:chOff x="0" y="39687"/>
            <a:chExt cx="3286125" cy="1971675"/>
          </a:xfrm>
          <a:solidFill>
            <a:srgbClr val="CCD2D8"/>
          </a:solidFill>
        </p:grpSpPr>
        <p:sp>
          <p:nvSpPr>
            <p:cNvPr id="29" name="Rectangle 28">
              <a:extLst>
                <a:ext uri="{FF2B5EF4-FFF2-40B4-BE49-F238E27FC236}">
                  <a16:creationId xmlns:a16="http://schemas.microsoft.com/office/drawing/2014/main" id="{D409497C-FD74-4CB9-F595-0F541314BE30}"/>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A411B9C9-9E97-95F5-0E04-84734C590107}"/>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18" name="Group 17">
            <a:extLst>
              <a:ext uri="{FF2B5EF4-FFF2-40B4-BE49-F238E27FC236}">
                <a16:creationId xmlns:a16="http://schemas.microsoft.com/office/drawing/2014/main" id="{DE524DFA-A36A-AF84-D947-5B2B032BB0A6}"/>
              </a:ext>
            </a:extLst>
          </p:cNvPr>
          <p:cNvGrpSpPr/>
          <p:nvPr/>
        </p:nvGrpSpPr>
        <p:grpSpPr>
          <a:xfrm>
            <a:off x="6804109" y="1194393"/>
            <a:ext cx="4726293" cy="2411895"/>
            <a:chOff x="0" y="39687"/>
            <a:chExt cx="3286125" cy="1971675"/>
          </a:xfrm>
          <a:solidFill>
            <a:srgbClr val="CCD2D8"/>
          </a:solidFill>
        </p:grpSpPr>
        <p:sp>
          <p:nvSpPr>
            <p:cNvPr id="23" name="Rectangle 22">
              <a:extLst>
                <a:ext uri="{FF2B5EF4-FFF2-40B4-BE49-F238E27FC236}">
                  <a16:creationId xmlns:a16="http://schemas.microsoft.com/office/drawing/2014/main" id="{B03FA1EE-679C-B70D-B877-6DEEB5678CD3}"/>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27" name="TextBox 26">
              <a:extLst>
                <a:ext uri="{FF2B5EF4-FFF2-40B4-BE49-F238E27FC236}">
                  <a16:creationId xmlns:a16="http://schemas.microsoft.com/office/drawing/2014/main" id="{636E733F-0AFA-7D9D-D9B5-A08BEA60C3E6}"/>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7" name="Group 6">
            <a:extLst>
              <a:ext uri="{FF2B5EF4-FFF2-40B4-BE49-F238E27FC236}">
                <a16:creationId xmlns:a16="http://schemas.microsoft.com/office/drawing/2014/main" id="{BDBCA73A-DF09-610F-BD68-EE043BB5210B}"/>
              </a:ext>
            </a:extLst>
          </p:cNvPr>
          <p:cNvGrpSpPr/>
          <p:nvPr/>
        </p:nvGrpSpPr>
        <p:grpSpPr>
          <a:xfrm>
            <a:off x="296800" y="2319144"/>
            <a:ext cx="5342646" cy="3975638"/>
            <a:chOff x="0" y="39687"/>
            <a:chExt cx="3286125" cy="1971675"/>
          </a:xfrm>
          <a:solidFill>
            <a:srgbClr val="CCD2D8"/>
          </a:solidFill>
        </p:grpSpPr>
        <p:sp>
          <p:nvSpPr>
            <p:cNvPr id="10" name="Rectangle 9">
              <a:extLst>
                <a:ext uri="{FF2B5EF4-FFF2-40B4-BE49-F238E27FC236}">
                  <a16:creationId xmlns:a16="http://schemas.microsoft.com/office/drawing/2014/main" id="{73F518C6-F1CE-B3A3-EF89-7B49B5F96B12}"/>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159B71F6-5473-1AE6-F17B-C5387E57016A}"/>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sp>
        <p:nvSpPr>
          <p:cNvPr id="2" name="Title 1">
            <a:extLst>
              <a:ext uri="{FF2B5EF4-FFF2-40B4-BE49-F238E27FC236}">
                <a16:creationId xmlns:a16="http://schemas.microsoft.com/office/drawing/2014/main" id="{FC378838-4814-3DA2-F195-A86DF88B9CB0}"/>
              </a:ext>
            </a:extLst>
          </p:cNvPr>
          <p:cNvSpPr>
            <a:spLocks noGrp="1"/>
          </p:cNvSpPr>
          <p:nvPr>
            <p:ph type="title"/>
          </p:nvPr>
        </p:nvSpPr>
        <p:spPr>
          <a:xfrm>
            <a:off x="283548" y="283987"/>
            <a:ext cx="9138748" cy="1325563"/>
          </a:xfrm>
        </p:spPr>
        <p:txBody>
          <a:bodyPr/>
          <a:lstStyle/>
          <a:p>
            <a:r>
              <a:rPr lang="en-GB" dirty="0"/>
              <a:t>Proposed Web Development Methodology</a:t>
            </a:r>
            <a:endParaRPr lang="en-US" dirty="0"/>
          </a:p>
        </p:txBody>
      </p:sp>
      <p:sp>
        <p:nvSpPr>
          <p:cNvPr id="3" name="Content Placeholder 2">
            <a:extLst>
              <a:ext uri="{FF2B5EF4-FFF2-40B4-BE49-F238E27FC236}">
                <a16:creationId xmlns:a16="http://schemas.microsoft.com/office/drawing/2014/main" id="{DB7ADA94-CFB1-8F7C-AF8E-5261D8E745E1}"/>
              </a:ext>
            </a:extLst>
          </p:cNvPr>
          <p:cNvSpPr>
            <a:spLocks noGrp="1"/>
          </p:cNvSpPr>
          <p:nvPr>
            <p:ph idx="1"/>
          </p:nvPr>
        </p:nvSpPr>
        <p:spPr>
          <a:xfrm>
            <a:off x="283548" y="2471544"/>
            <a:ext cx="5364296" cy="3567100"/>
          </a:xfrm>
        </p:spPr>
        <p:txBody>
          <a:bodyPr>
            <a:noAutofit/>
          </a:bodyPr>
          <a:lstStyle/>
          <a:p>
            <a:pPr marL="0" indent="0">
              <a:buNone/>
            </a:pPr>
            <a:r>
              <a:rPr lang="en-GB" sz="2000" b="1" dirty="0"/>
              <a:t>Deliver value early</a:t>
            </a:r>
            <a:r>
              <a:rPr lang="en-GB" sz="2000" dirty="0"/>
              <a:t>, the priority is to satisfy the club by providing a website that works quickly, improving it over time, even later into Development.</a:t>
            </a:r>
            <a:br>
              <a:rPr lang="en-US" sz="2000" dirty="0"/>
            </a:br>
            <a:br>
              <a:rPr lang="en-US" sz="2000" dirty="0"/>
            </a:br>
            <a:r>
              <a:rPr lang="en-US" sz="2000" b="1" dirty="0"/>
              <a:t>Look to get feedback </a:t>
            </a:r>
            <a:r>
              <a:rPr lang="en-US" sz="2000" dirty="0"/>
              <a:t>on the site from coaches, parents and juniors to adapt the site to address the consumers desires. </a:t>
            </a:r>
            <a:br>
              <a:rPr lang="en-US" sz="2000" dirty="0"/>
            </a:br>
            <a:br>
              <a:rPr lang="en-US" sz="2000" dirty="0"/>
            </a:br>
            <a:r>
              <a:rPr lang="en-US" sz="2000" b="1" dirty="0"/>
              <a:t>Deliver updates frequently</a:t>
            </a:r>
            <a:r>
              <a:rPr lang="en-US" sz="2000" dirty="0"/>
              <a:t>, such as increasing SEO ranking, or adding calls to action that entice potential customers to take action to sign up.</a:t>
            </a:r>
          </a:p>
        </p:txBody>
      </p:sp>
      <p:sp>
        <p:nvSpPr>
          <p:cNvPr id="4" name="TextBox 3">
            <a:extLst>
              <a:ext uri="{FF2B5EF4-FFF2-40B4-BE49-F238E27FC236}">
                <a16:creationId xmlns:a16="http://schemas.microsoft.com/office/drawing/2014/main" id="{599EA98B-BD23-0BAC-C78B-BCA30D8373F3}"/>
              </a:ext>
            </a:extLst>
          </p:cNvPr>
          <p:cNvSpPr txBox="1"/>
          <p:nvPr/>
        </p:nvSpPr>
        <p:spPr>
          <a:xfrm>
            <a:off x="747790" y="1718246"/>
            <a:ext cx="4419016" cy="523220"/>
          </a:xfrm>
          <a:prstGeom prst="rect">
            <a:avLst/>
          </a:prstGeom>
          <a:noFill/>
        </p:spPr>
        <p:txBody>
          <a:bodyPr wrap="square" rtlCol="0">
            <a:spAutoFit/>
          </a:bodyPr>
          <a:lstStyle/>
          <a:p>
            <a:pPr algn="ctr"/>
            <a:r>
              <a:rPr lang="en-GB" sz="2800" dirty="0"/>
              <a:t>Utilising Agile Principles</a:t>
            </a:r>
            <a:endParaRPr lang="en-US" sz="2800" dirty="0"/>
          </a:p>
        </p:txBody>
      </p:sp>
      <p:sp>
        <p:nvSpPr>
          <p:cNvPr id="5" name="TextBox 4">
            <a:extLst>
              <a:ext uri="{FF2B5EF4-FFF2-40B4-BE49-F238E27FC236}">
                <a16:creationId xmlns:a16="http://schemas.microsoft.com/office/drawing/2014/main" id="{E239BD5F-9DCF-7E9D-929B-0C314DB2A09E}"/>
              </a:ext>
            </a:extLst>
          </p:cNvPr>
          <p:cNvSpPr txBox="1"/>
          <p:nvPr/>
        </p:nvSpPr>
        <p:spPr>
          <a:xfrm>
            <a:off x="6804109" y="1288017"/>
            <a:ext cx="4974418" cy="2723823"/>
          </a:xfrm>
          <a:prstGeom prst="rect">
            <a:avLst/>
          </a:prstGeom>
          <a:noFill/>
        </p:spPr>
        <p:txBody>
          <a:bodyPr wrap="square" rtlCol="0">
            <a:spAutoFit/>
          </a:bodyPr>
          <a:lstStyle/>
          <a:p>
            <a:r>
              <a:rPr lang="en-US" sz="1900" b="1" dirty="0"/>
              <a:t>Involve those who have a primary interest regularly</a:t>
            </a:r>
            <a:r>
              <a:rPr lang="en-US" sz="1900" dirty="0"/>
              <a:t> throughout the project to make </a:t>
            </a:r>
            <a:r>
              <a:rPr lang="en-US" sz="1900" u="sng" dirty="0"/>
              <a:t>better decisions.</a:t>
            </a:r>
            <a:br>
              <a:rPr lang="en-US" sz="1900" dirty="0"/>
            </a:br>
            <a:endParaRPr lang="en-US" sz="1900" dirty="0"/>
          </a:p>
          <a:p>
            <a:r>
              <a:rPr lang="en-US" sz="1900" b="1" dirty="0"/>
              <a:t>Plan realistic goals </a:t>
            </a:r>
            <a:r>
              <a:rPr lang="en-US" sz="1900" dirty="0"/>
              <a:t>so that updates can be delivered in a </a:t>
            </a:r>
            <a:r>
              <a:rPr lang="en-US" sz="1900" u="sng" dirty="0"/>
              <a:t>reasonable timescale </a:t>
            </a:r>
            <a:r>
              <a:rPr lang="en-US" sz="1900" dirty="0"/>
              <a:t>without jeopardizing the quality of choices made.</a:t>
            </a:r>
            <a:br>
              <a:rPr lang="en-US" sz="1900" dirty="0"/>
            </a:br>
            <a:br>
              <a:rPr lang="en-US" sz="1900" dirty="0"/>
            </a:br>
            <a:endParaRPr lang="en-US" sz="1900" dirty="0"/>
          </a:p>
        </p:txBody>
      </p:sp>
      <p:sp>
        <p:nvSpPr>
          <p:cNvPr id="34" name="TextBox 33">
            <a:extLst>
              <a:ext uri="{FF2B5EF4-FFF2-40B4-BE49-F238E27FC236}">
                <a16:creationId xmlns:a16="http://schemas.microsoft.com/office/drawing/2014/main" id="{3BF32845-A9F8-E56C-7909-64E992CBD90D}"/>
              </a:ext>
            </a:extLst>
          </p:cNvPr>
          <p:cNvSpPr txBox="1"/>
          <p:nvPr/>
        </p:nvSpPr>
        <p:spPr>
          <a:xfrm>
            <a:off x="6972496" y="3825482"/>
            <a:ext cx="4650385" cy="2723823"/>
          </a:xfrm>
          <a:prstGeom prst="rect">
            <a:avLst/>
          </a:prstGeom>
          <a:noFill/>
        </p:spPr>
        <p:txBody>
          <a:bodyPr wrap="square" rtlCol="0">
            <a:spAutoFit/>
          </a:bodyPr>
          <a:lstStyle/>
          <a:p>
            <a:r>
              <a:rPr lang="en-US" sz="1900" b="1" dirty="0"/>
              <a:t>Focus on simplicity </a:t>
            </a:r>
            <a:r>
              <a:rPr lang="en-US" sz="1900" dirty="0"/>
              <a:t>with continuous attention to technical excellence. </a:t>
            </a:r>
            <a:r>
              <a:rPr lang="en-US" sz="1900" u="sng" dirty="0"/>
              <a:t>Prioritizing the essential features first </a:t>
            </a:r>
            <a:r>
              <a:rPr lang="en-US" sz="1900" dirty="0"/>
              <a:t>(session times, location, mobile layout, calls to action, pricing, contact info). </a:t>
            </a:r>
            <a:br>
              <a:rPr lang="en-US" sz="1900" dirty="0"/>
            </a:br>
            <a:br>
              <a:rPr lang="en-US" sz="1900" dirty="0"/>
            </a:br>
            <a:r>
              <a:rPr lang="en-US" sz="1900" dirty="0"/>
              <a:t>Performance, accessibility and mobile usability testing throughout. </a:t>
            </a:r>
            <a:br>
              <a:rPr lang="en-US" sz="1900" dirty="0"/>
            </a:br>
            <a:r>
              <a:rPr lang="en-US" sz="1900" b="1" dirty="0"/>
              <a:t>Fix problems as they occur.</a:t>
            </a:r>
            <a:endParaRPr lang="en-GB" sz="1900" b="1" dirty="0"/>
          </a:p>
        </p:txBody>
      </p:sp>
      <p:sp>
        <p:nvSpPr>
          <p:cNvPr id="51" name="Arc 50">
            <a:extLst>
              <a:ext uri="{FF2B5EF4-FFF2-40B4-BE49-F238E27FC236}">
                <a16:creationId xmlns:a16="http://schemas.microsoft.com/office/drawing/2014/main" id="{E27309D4-2D7E-6A55-AF2A-7C650008D1D8}"/>
              </a:ext>
            </a:extLst>
          </p:cNvPr>
          <p:cNvSpPr/>
          <p:nvPr/>
        </p:nvSpPr>
        <p:spPr>
          <a:xfrm rot="1319136">
            <a:off x="11075618" y="2630116"/>
            <a:ext cx="524835" cy="3246769"/>
          </a:xfrm>
          <a:prstGeom prst="arc">
            <a:avLst>
              <a:gd name="adj1" fmla="val 15657368"/>
              <a:gd name="adj2" fmla="val 3545514"/>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1A17C251-B417-A867-114D-89C93FF798F4}"/>
              </a:ext>
            </a:extLst>
          </p:cNvPr>
          <p:cNvSpPr/>
          <p:nvPr/>
        </p:nvSpPr>
        <p:spPr>
          <a:xfrm rot="13287267">
            <a:off x="6348700" y="1827998"/>
            <a:ext cx="524835" cy="3246769"/>
          </a:xfrm>
          <a:prstGeom prst="arc">
            <a:avLst>
              <a:gd name="adj1" fmla="val 16746432"/>
              <a:gd name="adj2" fmla="val 3545514"/>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736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0815AE-5BE2-B33E-D0EB-A3520E571736}"/>
              </a:ext>
            </a:extLst>
          </p:cNvPr>
          <p:cNvGrpSpPr/>
          <p:nvPr/>
        </p:nvGrpSpPr>
        <p:grpSpPr>
          <a:xfrm>
            <a:off x="838193" y="1526556"/>
            <a:ext cx="10624937" cy="4503183"/>
            <a:chOff x="0" y="39687"/>
            <a:chExt cx="3286125" cy="1971675"/>
          </a:xfrm>
          <a:solidFill>
            <a:srgbClr val="CCD2D8"/>
          </a:solidFill>
        </p:grpSpPr>
        <p:sp>
          <p:nvSpPr>
            <p:cNvPr id="9" name="Rectangle 8">
              <a:extLst>
                <a:ext uri="{FF2B5EF4-FFF2-40B4-BE49-F238E27FC236}">
                  <a16:creationId xmlns:a16="http://schemas.microsoft.com/office/drawing/2014/main" id="{57ECA7FA-E29C-4443-87C5-F3531F061B30}"/>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A3BCD744-D181-4E57-2C48-2BB2BF23290D}"/>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sp>
        <p:nvSpPr>
          <p:cNvPr id="2" name="Title 1">
            <a:extLst>
              <a:ext uri="{FF2B5EF4-FFF2-40B4-BE49-F238E27FC236}">
                <a16:creationId xmlns:a16="http://schemas.microsoft.com/office/drawing/2014/main" id="{F66ED9BE-804F-F401-4C17-621AFEDC0A16}"/>
              </a:ext>
            </a:extLst>
          </p:cNvPr>
          <p:cNvSpPr>
            <a:spLocks noGrp="1"/>
          </p:cNvSpPr>
          <p:nvPr>
            <p:ph type="title"/>
          </p:nvPr>
        </p:nvSpPr>
        <p:spPr>
          <a:xfrm>
            <a:off x="838196" y="473282"/>
            <a:ext cx="10515600" cy="1325563"/>
          </a:xfrm>
        </p:spPr>
        <p:txBody>
          <a:bodyPr/>
          <a:lstStyle/>
          <a:p>
            <a:r>
              <a:rPr lang="en-GB" dirty="0"/>
              <a:t>Web Development Tools Evaluation</a:t>
            </a:r>
            <a:endParaRPr lang="en-US" dirty="0"/>
          </a:p>
        </p:txBody>
      </p:sp>
      <p:sp>
        <p:nvSpPr>
          <p:cNvPr id="3" name="Content Placeholder 2">
            <a:extLst>
              <a:ext uri="{FF2B5EF4-FFF2-40B4-BE49-F238E27FC236}">
                <a16:creationId xmlns:a16="http://schemas.microsoft.com/office/drawing/2014/main" id="{AD1C771A-76E6-6DB5-BCC8-F719F698E9E8}"/>
              </a:ext>
            </a:extLst>
          </p:cNvPr>
          <p:cNvSpPr>
            <a:spLocks noGrp="1"/>
          </p:cNvSpPr>
          <p:nvPr>
            <p:ph idx="1"/>
          </p:nvPr>
        </p:nvSpPr>
        <p:spPr>
          <a:xfrm>
            <a:off x="838200" y="1532466"/>
            <a:ext cx="10515600" cy="4766804"/>
          </a:xfrm>
        </p:spPr>
        <p:txBody>
          <a:bodyPr/>
          <a:lstStyle/>
          <a:p>
            <a:pPr marL="0" indent="0">
              <a:buNone/>
            </a:pPr>
            <a:r>
              <a:rPr lang="en-GB" dirty="0"/>
              <a:t>Visual Studio Code – Code Editor</a:t>
            </a:r>
          </a:p>
          <a:p>
            <a:pPr marL="0" indent="0">
              <a:buNone/>
            </a:pPr>
            <a:r>
              <a:rPr lang="en-GB" sz="2000" dirty="0"/>
              <a:t>Visual studio code is a lightweight extensible code editor, which supports plugins that allow for the testing during web development supporting the critical files that make up a web pages such as HTML, CSS &amp; JS.</a:t>
            </a:r>
            <a:br>
              <a:rPr lang="en-GB" sz="2000" dirty="0"/>
            </a:br>
            <a:br>
              <a:rPr lang="en-GB" sz="2000" dirty="0"/>
            </a:br>
            <a:r>
              <a:rPr lang="en-GB" sz="2000" dirty="0"/>
              <a:t>VSC should be used this project as it is ideal for building small responsive websites that suit the agile methodology.</a:t>
            </a:r>
          </a:p>
          <a:p>
            <a:pPr marL="0" indent="0">
              <a:buNone/>
            </a:pPr>
            <a:endParaRPr lang="en-GB" sz="2000" dirty="0"/>
          </a:p>
          <a:p>
            <a:pPr marL="0" indent="0">
              <a:buNone/>
            </a:pPr>
            <a:r>
              <a:rPr lang="en-GB" sz="2000" dirty="0"/>
              <a:t>One limitation is that you must be confident with these languages to build the website, it’s not alike to other website builders which provide drag and drop templates such as WIX or Squarespace that most competent people can use to build a website.</a:t>
            </a:r>
            <a:br>
              <a:rPr lang="en-GB" sz="2000" dirty="0"/>
            </a:br>
            <a:br>
              <a:rPr lang="en-GB" sz="2000" dirty="0"/>
            </a:br>
            <a:endParaRPr lang="en-US" sz="2000" dirty="0"/>
          </a:p>
        </p:txBody>
      </p:sp>
      <p:sp>
        <p:nvSpPr>
          <p:cNvPr id="5" name="TextBox 4">
            <a:extLst>
              <a:ext uri="{FF2B5EF4-FFF2-40B4-BE49-F238E27FC236}">
                <a16:creationId xmlns:a16="http://schemas.microsoft.com/office/drawing/2014/main" id="{B2CAE9C0-A9C0-9DAF-0B0E-07CE876A4A35}"/>
              </a:ext>
            </a:extLst>
          </p:cNvPr>
          <p:cNvSpPr txBox="1"/>
          <p:nvPr/>
        </p:nvSpPr>
        <p:spPr>
          <a:xfrm>
            <a:off x="838200" y="1474619"/>
            <a:ext cx="10224911" cy="3908762"/>
          </a:xfrm>
          <a:prstGeom prst="rect">
            <a:avLst/>
          </a:prstGeom>
          <a:noFill/>
        </p:spPr>
        <p:txBody>
          <a:bodyPr wrap="square" rtlCol="0">
            <a:spAutoFit/>
          </a:bodyPr>
          <a:lstStyle/>
          <a:p>
            <a:r>
              <a:rPr lang="en-GB" sz="2800" dirty="0"/>
              <a:t>Figma – Design &amp; Prototyping</a:t>
            </a:r>
            <a:br>
              <a:rPr lang="en-GB" sz="2000" dirty="0"/>
            </a:br>
            <a:r>
              <a:rPr lang="en-GB" sz="2000" dirty="0"/>
              <a:t>Figma allows for collaboration with committee members  and allows for real time feedback making designs tailorable to their needs.</a:t>
            </a:r>
            <a:br>
              <a:rPr lang="en-GB" sz="2000" dirty="0"/>
            </a:br>
            <a:br>
              <a:rPr lang="en-GB" sz="2000" dirty="0"/>
            </a:br>
            <a:r>
              <a:rPr lang="en-GB" sz="2000" dirty="0"/>
              <a:t>Gives a realistic outlook for how the website may look when applied in visual studio, plan saves time &amp; helps with visualisation.</a:t>
            </a:r>
          </a:p>
          <a:p>
            <a:endParaRPr lang="en-GB" sz="2000" dirty="0"/>
          </a:p>
          <a:p>
            <a:r>
              <a:rPr lang="en-GB" sz="2000" dirty="0"/>
              <a:t>However, Figma may be confusing to onlookers who’ve never used the service and may mistake it for a 1:1 of how the website will look when created however its primary purpose is to be used to plan and changes may be made later down the line, this reinforces why following agile principles is essential as businesspeople and developers must work with and update one another so that they understand this nuance.</a:t>
            </a:r>
            <a:endParaRPr lang="en-US" sz="2000" dirty="0"/>
          </a:p>
        </p:txBody>
      </p:sp>
      <p:sp>
        <p:nvSpPr>
          <p:cNvPr id="6" name="TextBox 5">
            <a:extLst>
              <a:ext uri="{FF2B5EF4-FFF2-40B4-BE49-F238E27FC236}">
                <a16:creationId xmlns:a16="http://schemas.microsoft.com/office/drawing/2014/main" id="{6612FC3C-0A3F-82D2-02F2-66C80594FEC1}"/>
              </a:ext>
            </a:extLst>
          </p:cNvPr>
          <p:cNvSpPr txBox="1"/>
          <p:nvPr/>
        </p:nvSpPr>
        <p:spPr>
          <a:xfrm>
            <a:off x="838199" y="1505397"/>
            <a:ext cx="10224911" cy="4216539"/>
          </a:xfrm>
          <a:prstGeom prst="rect">
            <a:avLst/>
          </a:prstGeom>
          <a:noFill/>
        </p:spPr>
        <p:txBody>
          <a:bodyPr wrap="square" rtlCol="0">
            <a:spAutoFit/>
          </a:bodyPr>
          <a:lstStyle/>
          <a:p>
            <a:r>
              <a:rPr lang="en-GB" sz="2800" dirty="0"/>
              <a:t>Version Control</a:t>
            </a:r>
            <a:br>
              <a:rPr lang="en-GB" sz="2800" dirty="0"/>
            </a:br>
            <a:r>
              <a:rPr lang="en-GB" sz="2000" dirty="0"/>
              <a:t>GitHub should be used to track changes, so that progress is never lost.</a:t>
            </a:r>
            <a:br>
              <a:rPr lang="en-GB" sz="2000" dirty="0"/>
            </a:br>
            <a:br>
              <a:rPr lang="en-GB" sz="2000" dirty="0"/>
            </a:br>
            <a:r>
              <a:rPr lang="en-GB" sz="2000" dirty="0"/>
              <a:t>GitHub also supports collaboration, team members can create separate branches separate from the main branch to develop features independently, they can then merge them with the main branch when ready.</a:t>
            </a:r>
            <a:br>
              <a:rPr lang="en-GB" sz="2000" dirty="0"/>
            </a:br>
            <a:br>
              <a:rPr lang="en-GB" sz="2000" dirty="0"/>
            </a:br>
            <a:r>
              <a:rPr lang="en-GB" sz="2000" dirty="0"/>
              <a:t>Version control ensures updates are organised, reducing the risk of errors, it  also enables efficient workflow as multiple people can work without overwriting one another’s changes</a:t>
            </a:r>
            <a:br>
              <a:rPr lang="en-GB" sz="2000" dirty="0"/>
            </a:br>
            <a:br>
              <a:rPr lang="en-GB" sz="2000" dirty="0"/>
            </a:br>
            <a:r>
              <a:rPr lang="en-GB" sz="2000" dirty="0"/>
              <a:t>Additionally, GitHub allows you to revert to earlier versions in case something critical breaks essential for getting projects out on time if there are issues you do not need to work from scratch!</a:t>
            </a:r>
          </a:p>
        </p:txBody>
      </p:sp>
      <p:sp>
        <p:nvSpPr>
          <p:cNvPr id="4" name="TextBox 3">
            <a:extLst>
              <a:ext uri="{FF2B5EF4-FFF2-40B4-BE49-F238E27FC236}">
                <a16:creationId xmlns:a16="http://schemas.microsoft.com/office/drawing/2014/main" id="{1D30BE24-5DC2-6F8D-A646-408D57106B74}"/>
              </a:ext>
            </a:extLst>
          </p:cNvPr>
          <p:cNvSpPr txBox="1"/>
          <p:nvPr/>
        </p:nvSpPr>
        <p:spPr>
          <a:xfrm>
            <a:off x="838198" y="1474619"/>
            <a:ext cx="10515600" cy="4401205"/>
          </a:xfrm>
          <a:prstGeom prst="rect">
            <a:avLst/>
          </a:prstGeom>
          <a:noFill/>
        </p:spPr>
        <p:txBody>
          <a:bodyPr wrap="square" rtlCol="0">
            <a:spAutoFit/>
          </a:bodyPr>
          <a:lstStyle/>
          <a:p>
            <a:r>
              <a:rPr lang="en-GB" sz="2800" dirty="0"/>
              <a:t>Testing – Lighthouse &amp; WAVE</a:t>
            </a:r>
            <a:br>
              <a:rPr lang="en-GB" sz="2800" dirty="0"/>
            </a:br>
            <a:r>
              <a:rPr lang="en-GB" dirty="0"/>
              <a:t>Lighthouse can be used to test site performance </a:t>
            </a:r>
            <a:br>
              <a:rPr lang="en-GB" dirty="0"/>
            </a:br>
            <a:br>
              <a:rPr lang="en-GB" dirty="0"/>
            </a:br>
            <a:r>
              <a:rPr lang="en-GB" dirty="0"/>
              <a:t>Measuring how quick main content loads (LCP) </a:t>
            </a:r>
            <a:br>
              <a:rPr lang="en-GB" dirty="0"/>
            </a:br>
            <a:r>
              <a:rPr lang="en-GB" dirty="0"/>
              <a:t>Tracking layout stability during load (CLS)</a:t>
            </a:r>
            <a:br>
              <a:rPr lang="en-GB" dirty="0"/>
            </a:br>
            <a:r>
              <a:rPr lang="en-GB" dirty="0"/>
              <a:t>And to check responsiveness after user input. (INP)</a:t>
            </a:r>
            <a:br>
              <a:rPr lang="en-GB" dirty="0"/>
            </a:br>
            <a:br>
              <a:rPr lang="en-GB" dirty="0"/>
            </a:br>
            <a:r>
              <a:rPr lang="en-GB" dirty="0"/>
              <a:t>Lighthouse is useful to identify why loading times may be slow (may indicate images need compressing)</a:t>
            </a:r>
          </a:p>
          <a:p>
            <a:br>
              <a:rPr lang="en-GB" dirty="0"/>
            </a:br>
            <a:r>
              <a:rPr lang="en-GB" dirty="0"/>
              <a:t>Lighthouse also directly supports the agile methodology as it identifies performance issues early helping them to be rectified before they spiral out of control which may affect deadlines</a:t>
            </a:r>
            <a:br>
              <a:rPr lang="en-GB" dirty="0"/>
            </a:br>
            <a:br>
              <a:rPr lang="en-GB" dirty="0"/>
            </a:br>
            <a:r>
              <a:rPr lang="en-GB" dirty="0"/>
              <a:t>One limitation of Lighthouse is scores will not always reflect real conditions on devices, if a user has a particularly slow network connection is on a slower device or a different browser it may affect individual experiences</a:t>
            </a:r>
            <a:endParaRPr lang="en-US" sz="2800" dirty="0"/>
          </a:p>
        </p:txBody>
      </p:sp>
      <p:sp>
        <p:nvSpPr>
          <p:cNvPr id="7" name="TextBox 6">
            <a:extLst>
              <a:ext uri="{FF2B5EF4-FFF2-40B4-BE49-F238E27FC236}">
                <a16:creationId xmlns:a16="http://schemas.microsoft.com/office/drawing/2014/main" id="{09C59817-F6CC-68A0-3278-CBC2996CED29}"/>
              </a:ext>
            </a:extLst>
          </p:cNvPr>
          <p:cNvSpPr txBox="1"/>
          <p:nvPr/>
        </p:nvSpPr>
        <p:spPr>
          <a:xfrm>
            <a:off x="838191" y="1498233"/>
            <a:ext cx="10350011" cy="4678204"/>
          </a:xfrm>
          <a:prstGeom prst="rect">
            <a:avLst/>
          </a:prstGeom>
          <a:noFill/>
        </p:spPr>
        <p:txBody>
          <a:bodyPr wrap="square" rtlCol="0">
            <a:spAutoFit/>
          </a:bodyPr>
          <a:lstStyle/>
          <a:p>
            <a:r>
              <a:rPr lang="en-GB" sz="2800" dirty="0"/>
              <a:t>WAVE </a:t>
            </a:r>
            <a:br>
              <a:rPr lang="en-GB" dirty="0"/>
            </a:br>
            <a:r>
              <a:rPr lang="en-GB" dirty="0" err="1"/>
              <a:t>WAVE</a:t>
            </a:r>
            <a:r>
              <a:rPr lang="en-GB" dirty="0"/>
              <a:t> is a tool that scans a webpage highlighting issues such as missing alt text, poor colour contrast &amp; poor use of headings, it shows the points on the page that may have these issues so that developers can rectify them as they directly correlate to accessibility.</a:t>
            </a:r>
          </a:p>
          <a:p>
            <a:endParaRPr lang="en-GB" dirty="0"/>
          </a:p>
          <a:p>
            <a:r>
              <a:rPr lang="en-GB" dirty="0"/>
              <a:t>(Screen readers read alt-text aloud so visually impaired users can understand the purpose of an image.)</a:t>
            </a:r>
            <a:br>
              <a:rPr lang="en-GB" dirty="0"/>
            </a:br>
            <a:br>
              <a:rPr lang="en-GB" dirty="0"/>
            </a:br>
            <a:r>
              <a:rPr lang="en-GB" dirty="0"/>
              <a:t>WAVE is necessary for this project as it ensures that users do not miss out on opportunities due to their disability.</a:t>
            </a:r>
            <a:br>
              <a:rPr lang="en-GB" dirty="0"/>
            </a:br>
            <a:br>
              <a:rPr lang="en-GB" dirty="0"/>
            </a:br>
            <a:r>
              <a:rPr lang="en-GB" dirty="0"/>
              <a:t>One limitation of WAVE is that it can tell you if an image is missing alt-text however the alt-text may not necessarily be meaningful (images are visible enough even for someone who utilises a screen reader)</a:t>
            </a:r>
            <a:br>
              <a:rPr lang="en-GB" dirty="0"/>
            </a:br>
            <a:br>
              <a:rPr lang="en-GB" dirty="0"/>
            </a:br>
            <a:r>
              <a:rPr lang="en-GB" dirty="0"/>
              <a:t>Regardless, alt-text is important as it helps with SEO as search engines can’t visualise images however alt-text can tell them what an image represents (helps ranking for keywords)</a:t>
            </a:r>
            <a:br>
              <a:rPr lang="en-GB" dirty="0"/>
            </a:br>
            <a:endParaRPr lang="en-US" dirty="0"/>
          </a:p>
        </p:txBody>
      </p:sp>
    </p:spTree>
    <p:extLst>
      <p:ext uri="{BB962C8B-B14F-4D97-AF65-F5344CB8AC3E}">
        <p14:creationId xmlns:p14="http://schemas.microsoft.com/office/powerpoint/2010/main" val="390792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
                                            <p:txEl>
                                              <p:pRg st="1" end="1"/>
                                            </p:txEl>
                                          </p:spTgt>
                                        </p:tgtEl>
                                      </p:cBhvr>
                                    </p:animEffect>
                                    <p:set>
                                      <p:cBhvr>
                                        <p:cTn id="2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
                                            <p:txEl>
                                              <p:pRg st="3" end="3"/>
                                            </p:txEl>
                                          </p:spTgt>
                                        </p:tgtEl>
                                      </p:cBhvr>
                                    </p:animEffect>
                                    <p:set>
                                      <p:cBhvr>
                                        <p:cTn id="2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P spid="6" grpId="1"/>
      <p:bldP spid="4" grpId="0"/>
      <p:bldP spid="4"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94B44A5-AC96-3C33-3086-9919C9967660}"/>
              </a:ext>
            </a:extLst>
          </p:cNvPr>
          <p:cNvGrpSpPr/>
          <p:nvPr/>
        </p:nvGrpSpPr>
        <p:grpSpPr>
          <a:xfrm>
            <a:off x="6327665" y="1343003"/>
            <a:ext cx="5320996" cy="4451254"/>
            <a:chOff x="0" y="39687"/>
            <a:chExt cx="3286125" cy="1971675"/>
          </a:xfrm>
          <a:solidFill>
            <a:srgbClr val="CCD2D8"/>
          </a:solidFill>
        </p:grpSpPr>
        <p:sp>
          <p:nvSpPr>
            <p:cNvPr id="12" name="Rectangle 11">
              <a:extLst>
                <a:ext uri="{FF2B5EF4-FFF2-40B4-BE49-F238E27FC236}">
                  <a16:creationId xmlns:a16="http://schemas.microsoft.com/office/drawing/2014/main" id="{294389A2-493A-55E1-E572-3D2AAC86810D}"/>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6E50BF78-A8C7-33C9-BA26-60C36A639FCB}"/>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5" name="Group 4">
            <a:extLst>
              <a:ext uri="{FF2B5EF4-FFF2-40B4-BE49-F238E27FC236}">
                <a16:creationId xmlns:a16="http://schemas.microsoft.com/office/drawing/2014/main" id="{2E9CE697-7739-876F-7B46-6903F037B480}"/>
              </a:ext>
            </a:extLst>
          </p:cNvPr>
          <p:cNvGrpSpPr/>
          <p:nvPr/>
        </p:nvGrpSpPr>
        <p:grpSpPr>
          <a:xfrm>
            <a:off x="543339" y="1148472"/>
            <a:ext cx="5019182" cy="3262431"/>
            <a:chOff x="0" y="39687"/>
            <a:chExt cx="3286125" cy="1971675"/>
          </a:xfrm>
          <a:solidFill>
            <a:srgbClr val="CCD2D8"/>
          </a:solidFill>
        </p:grpSpPr>
        <p:sp>
          <p:nvSpPr>
            <p:cNvPr id="6" name="Rectangle 5">
              <a:extLst>
                <a:ext uri="{FF2B5EF4-FFF2-40B4-BE49-F238E27FC236}">
                  <a16:creationId xmlns:a16="http://schemas.microsoft.com/office/drawing/2014/main" id="{2B76185A-D255-0D88-7FC6-FCD1CA1FC885}"/>
                </a:ext>
              </a:extLst>
            </p:cNvPr>
            <p:cNvSpPr/>
            <p:nvPr/>
          </p:nvSpPr>
          <p:spPr>
            <a:xfrm>
              <a:off x="0" y="39687"/>
              <a:ext cx="3286125" cy="19716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762140C8-8C41-EDD5-4DC3-4511C5CD7B07}"/>
                </a:ext>
              </a:extLst>
            </p:cNvPr>
            <p:cNvSpPr txBox="1"/>
            <p:nvPr/>
          </p:nvSpPr>
          <p:spPr>
            <a:xfrm>
              <a:off x="0" y="39687"/>
              <a:ext cx="3286125" cy="19716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sp>
        <p:nvSpPr>
          <p:cNvPr id="2" name="Title 1">
            <a:extLst>
              <a:ext uri="{FF2B5EF4-FFF2-40B4-BE49-F238E27FC236}">
                <a16:creationId xmlns:a16="http://schemas.microsoft.com/office/drawing/2014/main" id="{21265D2A-A17C-CCA9-01F7-C682C7F44F76}"/>
              </a:ext>
            </a:extLst>
          </p:cNvPr>
          <p:cNvSpPr>
            <a:spLocks noGrp="1"/>
          </p:cNvSpPr>
          <p:nvPr>
            <p:ph type="title"/>
          </p:nvPr>
        </p:nvSpPr>
        <p:spPr>
          <a:xfrm>
            <a:off x="838200" y="126922"/>
            <a:ext cx="10515600" cy="1325563"/>
          </a:xfrm>
        </p:spPr>
        <p:txBody>
          <a:bodyPr/>
          <a:lstStyle/>
          <a:p>
            <a:pPr algn="ctr"/>
            <a:r>
              <a:rPr lang="en-GB" dirty="0"/>
              <a:t>Web Frameworks Evaluation</a:t>
            </a:r>
            <a:endParaRPr lang="en-US" dirty="0"/>
          </a:p>
        </p:txBody>
      </p:sp>
      <p:sp>
        <p:nvSpPr>
          <p:cNvPr id="3" name="Content Placeholder 2">
            <a:extLst>
              <a:ext uri="{FF2B5EF4-FFF2-40B4-BE49-F238E27FC236}">
                <a16:creationId xmlns:a16="http://schemas.microsoft.com/office/drawing/2014/main" id="{78CBD610-E426-9FD3-3257-0E6A9E60F8EC}"/>
              </a:ext>
            </a:extLst>
          </p:cNvPr>
          <p:cNvSpPr>
            <a:spLocks noGrp="1"/>
          </p:cNvSpPr>
          <p:nvPr>
            <p:ph idx="1"/>
          </p:nvPr>
        </p:nvSpPr>
        <p:spPr>
          <a:xfrm>
            <a:off x="6629481" y="1472468"/>
            <a:ext cx="4605050" cy="4321789"/>
          </a:xfrm>
        </p:spPr>
        <p:txBody>
          <a:bodyPr>
            <a:noAutofit/>
          </a:bodyPr>
          <a:lstStyle/>
          <a:p>
            <a:pPr marL="0" indent="0">
              <a:buNone/>
            </a:pPr>
            <a:r>
              <a:rPr lang="en-GB" dirty="0"/>
              <a:t>Bootstrap (CSS Framework)</a:t>
            </a:r>
            <a:br>
              <a:rPr lang="en-GB" sz="1800" dirty="0"/>
            </a:br>
            <a:r>
              <a:rPr lang="en-GB" sz="1800" dirty="0"/>
              <a:t>Provides a responsive grid system that adapts layouts across different devices using mobile‑first components </a:t>
            </a:r>
            <a:br>
              <a:rPr lang="en-GB" sz="1800" dirty="0"/>
            </a:br>
            <a:br>
              <a:rPr lang="en-GB" sz="1800" dirty="0"/>
            </a:br>
            <a:r>
              <a:rPr lang="en-GB" sz="1800" dirty="0"/>
              <a:t>Speeds up layout and design consistency by offering ready‑made, well‑structured UI elements </a:t>
            </a:r>
            <a:br>
              <a:rPr lang="en-GB" sz="1800" dirty="0"/>
            </a:br>
            <a:br>
              <a:rPr lang="en-GB" sz="1800" dirty="0"/>
            </a:br>
            <a:r>
              <a:rPr lang="en-GB" sz="1800" dirty="0"/>
              <a:t>Helps modernise the site quickly with pre‑built components that reduce development time </a:t>
            </a:r>
            <a:br>
              <a:rPr lang="en-GB" sz="1800" dirty="0"/>
            </a:br>
            <a:br>
              <a:rPr lang="en-GB" sz="1800" dirty="0"/>
            </a:br>
            <a:r>
              <a:rPr lang="en-GB" sz="1800" dirty="0"/>
              <a:t>Can look generic if not customised because many sites use the same default Bootstrap components.</a:t>
            </a:r>
            <a:endParaRPr lang="en-US" sz="1800" dirty="0"/>
          </a:p>
        </p:txBody>
      </p:sp>
      <p:sp>
        <p:nvSpPr>
          <p:cNvPr id="4" name="TextBox 3">
            <a:extLst>
              <a:ext uri="{FF2B5EF4-FFF2-40B4-BE49-F238E27FC236}">
                <a16:creationId xmlns:a16="http://schemas.microsoft.com/office/drawing/2014/main" id="{030E87C7-18A6-F154-F0CD-B64EBBB4EFED}"/>
              </a:ext>
            </a:extLst>
          </p:cNvPr>
          <p:cNvSpPr txBox="1"/>
          <p:nvPr/>
        </p:nvSpPr>
        <p:spPr>
          <a:xfrm>
            <a:off x="838200" y="1148472"/>
            <a:ext cx="4605050" cy="3262432"/>
          </a:xfrm>
          <a:prstGeom prst="rect">
            <a:avLst/>
          </a:prstGeom>
          <a:noFill/>
        </p:spPr>
        <p:txBody>
          <a:bodyPr wrap="square" rtlCol="0">
            <a:spAutoFit/>
          </a:bodyPr>
          <a:lstStyle/>
          <a:p>
            <a:r>
              <a:rPr lang="en-GB" sz="2800" dirty="0"/>
              <a:t>HTML, CSS &amp; JavaScript </a:t>
            </a:r>
            <a:br>
              <a:rPr lang="en-GB" sz="2000" dirty="0"/>
            </a:br>
            <a:r>
              <a:rPr lang="en-GB" sz="2000" dirty="0"/>
              <a:t>Full control over structure and styling. </a:t>
            </a:r>
            <a:br>
              <a:rPr lang="en-GB" sz="2000" dirty="0"/>
            </a:br>
            <a:br>
              <a:rPr lang="en-GB" sz="2000" dirty="0"/>
            </a:br>
            <a:r>
              <a:rPr lang="en-GB" sz="2000" dirty="0"/>
              <a:t>Lightweight and fast for small websites. </a:t>
            </a:r>
            <a:br>
              <a:rPr lang="en-GB" sz="2000" dirty="0"/>
            </a:br>
            <a:br>
              <a:rPr lang="en-GB" sz="2000" dirty="0"/>
            </a:br>
            <a:r>
              <a:rPr lang="en-GB" sz="2000" dirty="0"/>
              <a:t>Ideal for implementing accessibility and performance fixes.</a:t>
            </a:r>
            <a:br>
              <a:rPr lang="en-GB" sz="2000" dirty="0"/>
            </a:br>
            <a:br>
              <a:rPr lang="en-GB" sz="2000" dirty="0"/>
            </a:br>
            <a:r>
              <a:rPr lang="en-GB" sz="2000" dirty="0"/>
              <a:t>Requires manual development &amp; preexisting knowledge of languages.</a:t>
            </a:r>
            <a:endParaRPr lang="en-US" sz="2000" dirty="0"/>
          </a:p>
        </p:txBody>
      </p:sp>
      <p:sp>
        <p:nvSpPr>
          <p:cNvPr id="7" name="TextBox 6">
            <a:extLst>
              <a:ext uri="{FF2B5EF4-FFF2-40B4-BE49-F238E27FC236}">
                <a16:creationId xmlns:a16="http://schemas.microsoft.com/office/drawing/2014/main" id="{4701DC56-26C1-1506-A677-2F718AC924C1}"/>
              </a:ext>
            </a:extLst>
          </p:cNvPr>
          <p:cNvSpPr txBox="1"/>
          <p:nvPr/>
        </p:nvSpPr>
        <p:spPr>
          <a:xfrm>
            <a:off x="216513" y="5310112"/>
            <a:ext cx="5879487" cy="1200329"/>
          </a:xfrm>
          <a:prstGeom prst="rect">
            <a:avLst/>
          </a:prstGeom>
          <a:noFill/>
        </p:spPr>
        <p:txBody>
          <a:bodyPr wrap="square" rtlCol="0">
            <a:spAutoFit/>
          </a:bodyPr>
          <a:lstStyle/>
          <a:p>
            <a:r>
              <a:rPr lang="en-GB" dirty="0"/>
              <a:t>Overall combining HTML/CSS/JS with bootstrap would be ideal offering full control over decisions such as structure and styling, while bootstrap provides the utilities to create a responsive mobile layout which the current site lacks.</a:t>
            </a:r>
            <a:endParaRPr lang="en-US" dirty="0"/>
          </a:p>
        </p:txBody>
      </p:sp>
      <p:cxnSp>
        <p:nvCxnSpPr>
          <p:cNvPr id="9" name="Straight Connector 8">
            <a:extLst>
              <a:ext uri="{FF2B5EF4-FFF2-40B4-BE49-F238E27FC236}">
                <a16:creationId xmlns:a16="http://schemas.microsoft.com/office/drawing/2014/main" id="{6D7505A3-93AC-E71E-65C1-07C48F149857}"/>
              </a:ext>
            </a:extLst>
          </p:cNvPr>
          <p:cNvCxnSpPr>
            <a:cxnSpLocks/>
          </p:cNvCxnSpPr>
          <p:nvPr/>
        </p:nvCxnSpPr>
        <p:spPr>
          <a:xfrm>
            <a:off x="304648" y="5167808"/>
            <a:ext cx="4020191" cy="0"/>
          </a:xfrm>
          <a:prstGeom prst="line">
            <a:avLst/>
          </a:prstGeom>
          <a:ln w="76200">
            <a:solidFill>
              <a:schemeClr val="tx1">
                <a:lumMod val="65000"/>
                <a:lumOff val="35000"/>
              </a:schemeClr>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0078F627-B617-86D7-683C-116BEA7E1ED9}"/>
              </a:ext>
            </a:extLst>
          </p:cNvPr>
          <p:cNvCxnSpPr>
            <a:cxnSpLocks/>
          </p:cNvCxnSpPr>
          <p:nvPr/>
        </p:nvCxnSpPr>
        <p:spPr>
          <a:xfrm>
            <a:off x="1987674" y="6698435"/>
            <a:ext cx="3909543" cy="0"/>
          </a:xfrm>
          <a:prstGeom prst="line">
            <a:avLst/>
          </a:prstGeom>
          <a:ln w="76200">
            <a:solidFill>
              <a:schemeClr val="tx1">
                <a:lumMod val="65000"/>
                <a:lumOff val="35000"/>
              </a:schemeClr>
            </a:solidFill>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6784802C-CADD-312D-9032-F14CAE44000E}"/>
              </a:ext>
            </a:extLst>
          </p:cNvPr>
          <p:cNvSpPr txBox="1"/>
          <p:nvPr/>
        </p:nvSpPr>
        <p:spPr>
          <a:xfrm>
            <a:off x="146136" y="4598898"/>
            <a:ext cx="4151970" cy="523220"/>
          </a:xfrm>
          <a:prstGeom prst="rect">
            <a:avLst/>
          </a:prstGeom>
          <a:noFill/>
        </p:spPr>
        <p:txBody>
          <a:bodyPr wrap="none" rtlCol="0">
            <a:spAutoFit/>
          </a:bodyPr>
          <a:lstStyle/>
          <a:p>
            <a:r>
              <a:rPr lang="en-GB" sz="2800" dirty="0"/>
              <a:t>Recommended Approach</a:t>
            </a:r>
            <a:endParaRPr lang="en-US" sz="2800" dirty="0"/>
          </a:p>
        </p:txBody>
      </p:sp>
    </p:spTree>
    <p:extLst>
      <p:ext uri="{BB962C8B-B14F-4D97-AF65-F5344CB8AC3E}">
        <p14:creationId xmlns:p14="http://schemas.microsoft.com/office/powerpoint/2010/main" val="412572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d5f17064-6375-4b0a-93f7-ad965ef6e93d" xsi:nil="true"/>
    <TaxCatchAll xmlns="7d7eb185-da1f-4fe4-8513-8b74bd3ae52c" xsi:nil="true"/>
    <lcf76f155ced4ddcb4097134ff3c332f xmlns="d5f17064-6375-4b0a-93f7-ad965ef6e93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781A6B141BD746926630BB95E2ACC0" ma:contentTypeVersion="11" ma:contentTypeDescription="Create a new document." ma:contentTypeScope="" ma:versionID="b7ad4fcf40504ed7c2e2314fd73eac46">
  <xsd:schema xmlns:xsd="http://www.w3.org/2001/XMLSchema" xmlns:xs="http://www.w3.org/2001/XMLSchema" xmlns:p="http://schemas.microsoft.com/office/2006/metadata/properties" xmlns:ns2="d5f17064-6375-4b0a-93f7-ad965ef6e93d" xmlns:ns3="7d7eb185-da1f-4fe4-8513-8b74bd3ae52c" targetNamespace="http://schemas.microsoft.com/office/2006/metadata/properties" ma:root="true" ma:fieldsID="c2e6c4a0ca1f1160e20fae2b154869a5" ns2:_="" ns3:_="">
    <xsd:import namespace="d5f17064-6375-4b0a-93f7-ad965ef6e93d"/>
    <xsd:import namespace="7d7eb185-da1f-4fe4-8513-8b74bd3ae52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17064-6375-4b0a-93f7-ad965ef6e93d"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e65e05e-2d7e-4090-bec2-783d3be0ea90"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7eb185-da1f-4fe4-8513-8b74bd3ae52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0b618f5-7083-4a56-906e-909fb85e46de}" ma:internalName="TaxCatchAll" ma:showField="CatchAllData" ma:web="7d7eb185-da1f-4fe4-8513-8b74bd3ae5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2FB0A-5CBD-4888-B638-F1D9A45F0DA2}">
  <ds:schemaRefs>
    <ds:schemaRef ds:uri="http://schemas.microsoft.com/sharepoint/v3/contenttype/forms"/>
  </ds:schemaRefs>
</ds:datastoreItem>
</file>

<file path=customXml/itemProps2.xml><?xml version="1.0" encoding="utf-8"?>
<ds:datastoreItem xmlns:ds="http://schemas.openxmlformats.org/officeDocument/2006/customXml" ds:itemID="{E9A3F212-D0E9-4438-8B95-DEF8D95C61A3}">
  <ds:schemaRefs>
    <ds:schemaRef ds:uri="http://schemas.microsoft.com/office/2006/metadata/properties"/>
    <ds:schemaRef ds:uri="http://schemas.microsoft.com/office/infopath/2007/PartnerControls"/>
    <ds:schemaRef ds:uri="d5f17064-6375-4b0a-93f7-ad965ef6e93d"/>
    <ds:schemaRef ds:uri="7d7eb185-da1f-4fe4-8513-8b74bd3ae52c"/>
  </ds:schemaRefs>
</ds:datastoreItem>
</file>

<file path=customXml/itemProps3.xml><?xml version="1.0" encoding="utf-8"?>
<ds:datastoreItem xmlns:ds="http://schemas.openxmlformats.org/officeDocument/2006/customXml" ds:itemID="{22E69939-EFF6-4588-8414-001086BEC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f17064-6375-4b0a-93f7-ad965ef6e93d"/>
    <ds:schemaRef ds:uri="7d7eb185-da1f-4fe4-8513-8b74bd3ae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946</TotalTime>
  <Words>4647</Words>
  <Application>Microsoft Office PowerPoint</Application>
  <PresentationFormat>Widescreen</PresentationFormat>
  <Paragraphs>131</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Unicorn Badminton Club </vt:lpstr>
      <vt:lpstr>Introduction</vt:lpstr>
      <vt:lpstr>Unicorn Badminton Club Business Overview</vt:lpstr>
      <vt:lpstr>Analysis of Unicorn Badminton Club’s Website</vt:lpstr>
      <vt:lpstr>Recommendations</vt:lpstr>
      <vt:lpstr>Competitive advantage within business scenario</vt:lpstr>
      <vt:lpstr>Proposed Web Development Methodology</vt:lpstr>
      <vt:lpstr>Web Development Tools Evaluation</vt:lpstr>
      <vt:lpstr>Web Frameworks Evaluation</vt:lpstr>
      <vt:lpstr>Solution of Web Development Tools &amp; Frameworks</vt:lpstr>
      <vt:lpstr>Conclusion &amp; Next Steps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 Jeffery</dc:creator>
  <cp:lastModifiedBy>Jack Jeffery (Student)</cp:lastModifiedBy>
  <cp:revision>12</cp:revision>
  <dcterms:created xsi:type="dcterms:W3CDTF">2026-01-17T16:41:28Z</dcterms:created>
  <dcterms:modified xsi:type="dcterms:W3CDTF">2026-02-19T11:31:58Z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0x010100EA781A6B141BD746926630BB95E2ACC0</vt:lpwstr>
  </property>
  <property fmtid="{D5CDD505-2E9C-101B-9397-08002B2CF9AE}" pid="3" name="MediaServiceImageTags">
    <vt:lpwstr/>
  </property>
</Properties>
</file>